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5"/>
  </p:notesMasterIdLst>
  <p:sldIdLst>
    <p:sldId id="256" r:id="rId2"/>
    <p:sldId id="415" r:id="rId3"/>
    <p:sldId id="384" r:id="rId4"/>
    <p:sldId id="385" r:id="rId5"/>
    <p:sldId id="388" r:id="rId6"/>
    <p:sldId id="389" r:id="rId7"/>
    <p:sldId id="383" r:id="rId8"/>
    <p:sldId id="387" r:id="rId9"/>
    <p:sldId id="390" r:id="rId10"/>
    <p:sldId id="391" r:id="rId11"/>
    <p:sldId id="392" r:id="rId12"/>
    <p:sldId id="378" r:id="rId13"/>
    <p:sldId id="393" r:id="rId14"/>
    <p:sldId id="394" r:id="rId15"/>
    <p:sldId id="395" r:id="rId16"/>
    <p:sldId id="396" r:id="rId17"/>
    <p:sldId id="399" r:id="rId18"/>
    <p:sldId id="400" r:id="rId19"/>
    <p:sldId id="401" r:id="rId20"/>
    <p:sldId id="402" r:id="rId21"/>
    <p:sldId id="403" r:id="rId22"/>
    <p:sldId id="406" r:id="rId23"/>
    <p:sldId id="412" r:id="rId24"/>
    <p:sldId id="407" r:id="rId25"/>
    <p:sldId id="413" r:id="rId26"/>
    <p:sldId id="405" r:id="rId27"/>
    <p:sldId id="404" r:id="rId28"/>
    <p:sldId id="414" r:id="rId29"/>
    <p:sldId id="408" r:id="rId30"/>
    <p:sldId id="409" r:id="rId31"/>
    <p:sldId id="379" r:id="rId32"/>
    <p:sldId id="410" r:id="rId33"/>
    <p:sldId id="411" r:id="rId3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4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0871"/>
    <p:restoredTop sz="83216"/>
  </p:normalViewPr>
  <p:slideViewPr>
    <p:cSldViewPr snapToGrid="0" snapToObjects="1">
      <p:cViewPr varScale="1">
        <p:scale>
          <a:sx n="102" d="100"/>
          <a:sy n="102" d="100"/>
        </p:scale>
        <p:origin x="104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D86906-F115-3743-8409-1CC621CF8DD1}" type="datetimeFigureOut">
              <a:rPr lang="en-US" smtClean="0"/>
              <a:t>9/26/21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B9A14B-CE4A-A746-BF13-41963408AD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8940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F95B2E-8515-7D4D-BB1C-6F79B2B3D393}" type="datetimeFigureOut">
              <a:rPr lang="en-US" smtClean="0"/>
              <a:t>9/26/21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F74AC-EA2B-404A-BC14-ABBCBDA166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6493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F95B2E-8515-7D4D-BB1C-6F79B2B3D393}" type="datetimeFigureOut">
              <a:rPr lang="en-US" smtClean="0"/>
              <a:t>9/26/21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F74AC-EA2B-404A-BC14-ABBCBDA166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821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F95B2E-8515-7D4D-BB1C-6F79B2B3D393}" type="datetimeFigureOut">
              <a:rPr lang="en-US" smtClean="0"/>
              <a:t>9/26/21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F74AC-EA2B-404A-BC14-ABBCBDA166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5769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F95B2E-8515-7D4D-BB1C-6F79B2B3D393}" type="datetimeFigureOut">
              <a:rPr lang="en-US" smtClean="0"/>
              <a:t>9/26/21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F74AC-EA2B-404A-BC14-ABBCBDA166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8608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F95B2E-8515-7D4D-BB1C-6F79B2B3D393}" type="datetimeFigureOut">
              <a:rPr lang="en-US" smtClean="0"/>
              <a:t>9/26/21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F74AC-EA2B-404A-BC14-ABBCBDA166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0266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F95B2E-8515-7D4D-BB1C-6F79B2B3D393}" type="datetimeFigureOut">
              <a:rPr lang="en-US" smtClean="0"/>
              <a:t>9/26/21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F74AC-EA2B-404A-BC14-ABBCBDA166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6792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F95B2E-8515-7D4D-BB1C-6F79B2B3D393}" type="datetimeFigureOut">
              <a:rPr lang="en-US" smtClean="0"/>
              <a:t>9/26/21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F74AC-EA2B-404A-BC14-ABBCBDA166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67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F95B2E-8515-7D4D-BB1C-6F79B2B3D393}" type="datetimeFigureOut">
              <a:rPr lang="en-US" smtClean="0"/>
              <a:t>9/26/21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F74AC-EA2B-404A-BC14-ABBCBDA166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0887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F95B2E-8515-7D4D-BB1C-6F79B2B3D393}" type="datetimeFigureOut">
              <a:rPr lang="en-US" smtClean="0"/>
              <a:t>9/26/21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F74AC-EA2B-404A-BC14-ABBCBDA166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8716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F95B2E-8515-7D4D-BB1C-6F79B2B3D393}" type="datetimeFigureOut">
              <a:rPr lang="en-US" smtClean="0"/>
              <a:t>9/26/21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F74AC-EA2B-404A-BC14-ABBCBDA166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2616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F95B2E-8515-7D4D-BB1C-6F79B2B3D393}" type="datetimeFigureOut">
              <a:rPr lang="en-US" smtClean="0"/>
              <a:t>9/26/21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F74AC-EA2B-404A-BC14-ABBCBDA166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7536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F95B2E-8515-7D4D-BB1C-6F79B2B3D393}" type="datetimeFigureOut">
              <a:rPr lang="en-US" smtClean="0"/>
              <a:t>9/26/21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8F74AC-EA2B-404A-BC14-ABBCBDA166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6774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7180" y="1122363"/>
            <a:ext cx="8549640" cy="2387600"/>
          </a:xfrm>
        </p:spPr>
        <p:txBody>
          <a:bodyPr>
            <a:normAutofit/>
          </a:bodyPr>
          <a:lstStyle/>
          <a:p>
            <a:r>
              <a:rPr lang="en-US" sz="5000" b="1" dirty="0">
                <a:latin typeface="Helvetica" charset="0"/>
                <a:ea typeface="Helvetica" charset="0"/>
                <a:cs typeface="Helvetica" charset="0"/>
              </a:rPr>
              <a:t>Logistic Regression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0100" y="3602037"/>
            <a:ext cx="7543800" cy="3255963"/>
          </a:xfrm>
        </p:spPr>
        <p:txBody>
          <a:bodyPr/>
          <a:lstStyle/>
          <a:p>
            <a:r>
              <a:rPr lang="en-US" sz="3200" dirty="0">
                <a:latin typeface="Helvetica" charset="0"/>
                <a:ea typeface="Helvetica" charset="0"/>
                <a:cs typeface="Helvetica" charset="0"/>
              </a:rPr>
              <a:t>INFO-4604, Applied Machine Learning</a:t>
            </a:r>
          </a:p>
          <a:p>
            <a:r>
              <a:rPr lang="en-US" sz="3200" dirty="0">
                <a:latin typeface="Helvetica" charset="0"/>
                <a:ea typeface="Helvetica" charset="0"/>
                <a:cs typeface="Helvetica" charset="0"/>
              </a:rPr>
              <a:t>University of Colorado Boulder</a:t>
            </a:r>
          </a:p>
          <a:p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48831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Logistic Regression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8025494" cy="4874978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Confusingly:</a:t>
            </a:r>
          </a:p>
          <a:p>
            <a:pPr marL="0" indent="0">
              <a:buNone/>
            </a:pP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Considered a linear classifier, even though the logistic function is not linear.</a:t>
            </a:r>
          </a:p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This is because the score is a linear function, which is really what determines the output.</a:t>
            </a:r>
          </a:p>
        </p:txBody>
      </p:sp>
    </p:spTree>
    <p:extLst>
      <p:ext uri="{BB962C8B-B14F-4D97-AF65-F5344CB8AC3E}">
        <p14:creationId xmlns:p14="http://schemas.microsoft.com/office/powerpoint/2010/main" val="4249321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8025494" cy="4874978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How do we learn the parameters </a:t>
            </a:r>
            <a:r>
              <a:rPr lang="en-US" b="1" dirty="0">
                <a:latin typeface="Helvetica" charset="0"/>
                <a:ea typeface="Helvetica" charset="0"/>
                <a:cs typeface="Helvetica" charset="0"/>
              </a:rPr>
              <a:t>w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 for logistic regression?</a:t>
            </a:r>
          </a:p>
          <a:p>
            <a:pPr marL="0" indent="0">
              <a:buNone/>
            </a:pPr>
            <a:endParaRPr lang="en-US" dirty="0"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Last time: need to define a </a:t>
            </a:r>
            <a:r>
              <a:rPr lang="en-US" b="1" dirty="0">
                <a:latin typeface="Helvetica" charset="0"/>
                <a:ea typeface="Helvetica" charset="0"/>
                <a:cs typeface="Helvetica" charset="0"/>
              </a:rPr>
              <a:t>loss function 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and find parameters that minimize it.</a:t>
            </a:r>
          </a:p>
        </p:txBody>
      </p:sp>
    </p:spTree>
    <p:extLst>
      <p:ext uri="{BB962C8B-B14F-4D97-AF65-F5344CB8AC3E}">
        <p14:creationId xmlns:p14="http://schemas.microsoft.com/office/powerpoint/2010/main" val="4709614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Probability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874978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Because logistic regression’s output is interpreted as a probability, we are going to define the loss function using probability.</a:t>
            </a:r>
          </a:p>
          <a:p>
            <a:pPr marL="0" indent="0">
              <a:buNone/>
            </a:pPr>
            <a:endParaRPr lang="en-US" dirty="0"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For help with probability, review </a:t>
            </a:r>
            <a:r>
              <a:rPr lang="en-US" i="1" dirty="0" err="1">
                <a:latin typeface="Helvetica" charset="0"/>
                <a:ea typeface="Helvetica" charset="0"/>
                <a:cs typeface="Helvetica" charset="0"/>
              </a:rPr>
              <a:t>OpenIntro</a:t>
            </a:r>
            <a:r>
              <a:rPr lang="en-US" i="1" dirty="0">
                <a:latin typeface="Helvetica" charset="0"/>
                <a:ea typeface="Helvetica" charset="0"/>
                <a:cs typeface="Helvetica" charset="0"/>
              </a:rPr>
              <a:t> Stats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, </a:t>
            </a:r>
            <a:r>
              <a:rPr lang="en-US" dirty="0" err="1">
                <a:latin typeface="Helvetica" charset="0"/>
                <a:ea typeface="Helvetica" charset="0"/>
                <a:cs typeface="Helvetica" charset="0"/>
              </a:rPr>
              <a:t>Ch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 2.</a:t>
            </a:r>
          </a:p>
        </p:txBody>
      </p:sp>
    </p:spTree>
    <p:extLst>
      <p:ext uri="{BB962C8B-B14F-4D97-AF65-F5344CB8AC3E}">
        <p14:creationId xmlns:p14="http://schemas.microsoft.com/office/powerpoint/2010/main" val="20443395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Probability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87497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A </a:t>
            </a:r>
            <a:r>
              <a:rPr lang="en-US" b="1" dirty="0">
                <a:latin typeface="Helvetica" charset="0"/>
                <a:ea typeface="Helvetica" charset="0"/>
                <a:cs typeface="Helvetica" charset="0"/>
              </a:rPr>
              <a:t>conditional probability 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is the probability of a random variable given that some variables are known.</a:t>
            </a:r>
          </a:p>
          <a:p>
            <a:pPr marL="0" indent="0">
              <a:buNone/>
            </a:pPr>
            <a:endParaRPr lang="en-US" sz="1200" dirty="0"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P(Y | X) is read as “the probability of Y given X”</a:t>
            </a:r>
          </a:p>
          <a:p>
            <a:pPr marL="0" indent="0">
              <a:buNone/>
            </a:pP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or “the probability of Y conditioned on X”</a:t>
            </a:r>
          </a:p>
          <a:p>
            <a:pPr marL="0" indent="0">
              <a:buNone/>
            </a:pPr>
            <a:endParaRPr lang="en-US" sz="1200" dirty="0"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The variable on the left hand side is what you want to know the probability of.</a:t>
            </a:r>
          </a:p>
          <a:p>
            <a:pPr marL="0" indent="0">
              <a:buNone/>
            </a:pP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The variable on the right-hand side is what you know.</a:t>
            </a:r>
          </a:p>
        </p:txBody>
      </p:sp>
    </p:spTree>
    <p:extLst>
      <p:ext uri="{BB962C8B-B14F-4D97-AF65-F5344CB8AC3E}">
        <p14:creationId xmlns:p14="http://schemas.microsoft.com/office/powerpoint/2010/main" val="14122191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Probability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87497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P(</a:t>
            </a:r>
            <a:r>
              <a:rPr lang="en-US" dirty="0" err="1">
                <a:latin typeface="Helvetica" charset="0"/>
                <a:ea typeface="Helvetica" charset="0"/>
                <a:cs typeface="Helvetica" charset="0"/>
              </a:rPr>
              <a:t>y</a:t>
            </a:r>
            <a:r>
              <a:rPr lang="en-US" baseline="-25000" dirty="0" err="1">
                <a:latin typeface="Helvetica" charset="0"/>
                <a:ea typeface="Helvetica" charset="0"/>
                <a:cs typeface="Helvetica" charset="0"/>
              </a:rPr>
              <a:t>i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 = 1 </a:t>
            </a:r>
            <a:r>
              <a:rPr lang="en-US" sz="400" dirty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| </a:t>
            </a:r>
            <a:r>
              <a:rPr lang="en-US" b="1" dirty="0">
                <a:latin typeface="Helvetica" charset="0"/>
                <a:ea typeface="Helvetica" charset="0"/>
                <a:cs typeface="Helvetica" charset="0"/>
              </a:rPr>
              <a:t>x</a:t>
            </a:r>
            <a:r>
              <a:rPr lang="en-US" b="1" baseline="-25000" dirty="0">
                <a:latin typeface="Helvetica" charset="0"/>
                <a:ea typeface="Helvetica" charset="0"/>
                <a:cs typeface="Helvetica" charset="0"/>
              </a:rPr>
              <a:t>i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) = </a:t>
            </a:r>
            <a:r>
              <a:rPr lang="en-US" dirty="0" err="1">
                <a:latin typeface="Arial" charset="0"/>
                <a:ea typeface="Arial" charset="0"/>
                <a:cs typeface="Arial" charset="0"/>
              </a:rPr>
              <a:t>ϕ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(</a:t>
            </a:r>
            <a:r>
              <a:rPr lang="en-US" b="1" dirty="0" err="1">
                <a:latin typeface="Helvetica" charset="0"/>
                <a:ea typeface="Helvetica" charset="0"/>
                <a:cs typeface="Helvetica" charset="0"/>
              </a:rPr>
              <a:t>w</a:t>
            </a:r>
            <a:r>
              <a:rPr lang="en-US" baseline="30000" dirty="0" err="1">
                <a:latin typeface="Helvetica" charset="0"/>
                <a:ea typeface="Helvetica" charset="0"/>
                <a:cs typeface="Helvetica" charset="0"/>
              </a:rPr>
              <a:t>T</a:t>
            </a:r>
            <a:r>
              <a:rPr lang="en-US" b="1" dirty="0" err="1">
                <a:latin typeface="Helvetica" charset="0"/>
                <a:ea typeface="Helvetica" charset="0"/>
                <a:cs typeface="Helvetica" charset="0"/>
              </a:rPr>
              <a:t>x</a:t>
            </a:r>
            <a:r>
              <a:rPr lang="en-US" b="1" baseline="-25000" dirty="0" err="1">
                <a:latin typeface="Helvetica" charset="0"/>
                <a:ea typeface="Helvetica" charset="0"/>
                <a:cs typeface="Helvetica" charset="0"/>
              </a:rPr>
              <a:t>i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) </a:t>
            </a:r>
          </a:p>
          <a:p>
            <a:pPr marL="0" indent="0">
              <a:buNone/>
            </a:pP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P(</a:t>
            </a:r>
            <a:r>
              <a:rPr lang="en-US" dirty="0" err="1">
                <a:latin typeface="Helvetica" charset="0"/>
                <a:ea typeface="Helvetica" charset="0"/>
                <a:cs typeface="Helvetica" charset="0"/>
              </a:rPr>
              <a:t>y</a:t>
            </a:r>
            <a:r>
              <a:rPr lang="en-US" baseline="-25000" dirty="0" err="1">
                <a:latin typeface="Helvetica" charset="0"/>
                <a:ea typeface="Helvetica" charset="0"/>
                <a:cs typeface="Helvetica" charset="0"/>
              </a:rPr>
              <a:t>i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 = 0 | </a:t>
            </a:r>
            <a:r>
              <a:rPr lang="en-US" b="1" dirty="0">
                <a:latin typeface="Helvetica" charset="0"/>
                <a:ea typeface="Helvetica" charset="0"/>
                <a:cs typeface="Helvetica" charset="0"/>
              </a:rPr>
              <a:t>x</a:t>
            </a:r>
            <a:r>
              <a:rPr lang="en-US" b="1" baseline="-25000" dirty="0">
                <a:latin typeface="Helvetica" charset="0"/>
                <a:ea typeface="Helvetica" charset="0"/>
                <a:cs typeface="Helvetica" charset="0"/>
              </a:rPr>
              <a:t>i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) = 1 – </a:t>
            </a:r>
            <a:r>
              <a:rPr lang="en-US" dirty="0" err="1">
                <a:latin typeface="Arial" charset="0"/>
                <a:ea typeface="Arial" charset="0"/>
                <a:cs typeface="Arial" charset="0"/>
              </a:rPr>
              <a:t>ϕ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(</a:t>
            </a:r>
            <a:r>
              <a:rPr lang="en-US" b="1" dirty="0" err="1">
                <a:latin typeface="Helvetica" charset="0"/>
                <a:ea typeface="Helvetica" charset="0"/>
                <a:cs typeface="Helvetica" charset="0"/>
              </a:rPr>
              <a:t>w</a:t>
            </a:r>
            <a:r>
              <a:rPr lang="en-US" baseline="30000" dirty="0" err="1">
                <a:latin typeface="Helvetica" charset="0"/>
                <a:ea typeface="Helvetica" charset="0"/>
                <a:cs typeface="Helvetica" charset="0"/>
              </a:rPr>
              <a:t>T</a:t>
            </a:r>
            <a:r>
              <a:rPr lang="en-US" b="1" dirty="0" err="1">
                <a:latin typeface="Helvetica" charset="0"/>
                <a:ea typeface="Helvetica" charset="0"/>
                <a:cs typeface="Helvetica" charset="0"/>
              </a:rPr>
              <a:t>x</a:t>
            </a:r>
            <a:r>
              <a:rPr lang="en-US" b="1" baseline="-25000" dirty="0" err="1">
                <a:latin typeface="Helvetica" charset="0"/>
                <a:ea typeface="Helvetica" charset="0"/>
                <a:cs typeface="Helvetica" charset="0"/>
              </a:rPr>
              <a:t>i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) </a:t>
            </a:r>
          </a:p>
          <a:p>
            <a:pPr marL="0" indent="0">
              <a:buNone/>
            </a:pPr>
            <a:endParaRPr lang="en-US" dirty="0"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Goal for learning: learn </a:t>
            </a:r>
            <a:r>
              <a:rPr lang="en-US" b="1" dirty="0">
                <a:latin typeface="Helvetica" charset="0"/>
                <a:ea typeface="Helvetica" charset="0"/>
                <a:cs typeface="Helvetica" charset="0"/>
              </a:rPr>
              <a:t>w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 that makes the </a:t>
            </a:r>
            <a:br>
              <a:rPr lang="en-US" dirty="0">
                <a:latin typeface="Helvetica" charset="0"/>
                <a:ea typeface="Helvetica" charset="0"/>
                <a:cs typeface="Helvetica" charset="0"/>
              </a:rPr>
            </a:b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labels in your training data more likely</a:t>
            </a:r>
          </a:p>
          <a:p>
            <a:r>
              <a:rPr lang="en-US" sz="2400" dirty="0">
                <a:latin typeface="Helvetica" charset="0"/>
                <a:ea typeface="Helvetica" charset="0"/>
                <a:cs typeface="Helvetica" charset="0"/>
              </a:rPr>
              <a:t>The probability of something you know to be true is 1, so that’s what the probability should be of the labels in your training data.</a:t>
            </a:r>
          </a:p>
          <a:p>
            <a:pPr marL="0" indent="0">
              <a:buNone/>
            </a:pPr>
            <a:endParaRPr lang="en-US" dirty="0"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Note: the convention for logistic regression is that the classes are 1 and 0 (instead of 1 and -1)</a:t>
            </a:r>
          </a:p>
        </p:txBody>
      </p:sp>
    </p:spTree>
    <p:extLst>
      <p:ext uri="{BB962C8B-B14F-4D97-AF65-F5344CB8AC3E}">
        <p14:creationId xmlns:p14="http://schemas.microsoft.com/office/powerpoint/2010/main" val="15308026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87497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P(</a:t>
            </a:r>
            <a:r>
              <a:rPr lang="en-US" dirty="0" err="1">
                <a:latin typeface="Helvetica" charset="0"/>
                <a:ea typeface="Helvetica" charset="0"/>
                <a:cs typeface="Helvetica" charset="0"/>
              </a:rPr>
              <a:t>y</a:t>
            </a:r>
            <a:r>
              <a:rPr lang="en-US" baseline="-25000" dirty="0" err="1">
                <a:latin typeface="Helvetica" charset="0"/>
                <a:ea typeface="Helvetica" charset="0"/>
                <a:cs typeface="Helvetica" charset="0"/>
              </a:rPr>
              <a:t>i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 | </a:t>
            </a:r>
            <a:r>
              <a:rPr lang="en-US" b="1" dirty="0">
                <a:latin typeface="Helvetica" charset="0"/>
                <a:ea typeface="Helvetica" charset="0"/>
                <a:cs typeface="Helvetica" charset="0"/>
              </a:rPr>
              <a:t>x</a:t>
            </a:r>
            <a:r>
              <a:rPr lang="en-US" b="1" baseline="-25000" dirty="0">
                <a:latin typeface="Helvetica" charset="0"/>
                <a:ea typeface="Helvetica" charset="0"/>
                <a:cs typeface="Helvetica" charset="0"/>
              </a:rPr>
              <a:t>i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) = </a:t>
            </a:r>
            <a:r>
              <a:rPr lang="en-US" dirty="0" err="1">
                <a:latin typeface="Arial" charset="0"/>
                <a:ea typeface="Arial" charset="0"/>
                <a:cs typeface="Arial" charset="0"/>
              </a:rPr>
              <a:t>ϕ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(</a:t>
            </a:r>
            <a:r>
              <a:rPr lang="en-US" b="1" dirty="0" err="1">
                <a:latin typeface="Helvetica" charset="0"/>
                <a:ea typeface="Helvetica" charset="0"/>
                <a:cs typeface="Helvetica" charset="0"/>
              </a:rPr>
              <a:t>w</a:t>
            </a:r>
            <a:r>
              <a:rPr lang="en-US" baseline="30000" dirty="0" err="1">
                <a:latin typeface="Helvetica" charset="0"/>
                <a:ea typeface="Helvetica" charset="0"/>
                <a:cs typeface="Helvetica" charset="0"/>
              </a:rPr>
              <a:t>T</a:t>
            </a:r>
            <a:r>
              <a:rPr lang="en-US" b="1" dirty="0" err="1">
                <a:latin typeface="Helvetica" charset="0"/>
                <a:ea typeface="Helvetica" charset="0"/>
                <a:cs typeface="Helvetica" charset="0"/>
              </a:rPr>
              <a:t>x</a:t>
            </a:r>
            <a:r>
              <a:rPr lang="en-US" b="1" baseline="-25000" dirty="0" err="1">
                <a:latin typeface="Helvetica" charset="0"/>
                <a:ea typeface="Helvetica" charset="0"/>
                <a:cs typeface="Helvetica" charset="0"/>
              </a:rPr>
              <a:t>i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)</a:t>
            </a:r>
            <a:r>
              <a:rPr lang="en-US" baseline="30000" dirty="0" err="1">
                <a:latin typeface="Helvetica" charset="0"/>
                <a:ea typeface="Helvetica" charset="0"/>
                <a:cs typeface="Helvetica" charset="0"/>
              </a:rPr>
              <a:t>y</a:t>
            </a:r>
            <a:r>
              <a:rPr lang="en-US" sz="1400" dirty="0" err="1">
                <a:latin typeface="Helvetica" charset="0"/>
                <a:ea typeface="Helvetica" charset="0"/>
                <a:cs typeface="Helvetica" charset="0"/>
              </a:rPr>
              <a:t>i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 * (1 – </a:t>
            </a:r>
            <a:r>
              <a:rPr lang="en-US" dirty="0" err="1">
                <a:latin typeface="Arial" charset="0"/>
                <a:ea typeface="Arial" charset="0"/>
                <a:cs typeface="Arial" charset="0"/>
              </a:rPr>
              <a:t>ϕ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(</a:t>
            </a:r>
            <a:r>
              <a:rPr lang="en-US" b="1" dirty="0" err="1">
                <a:latin typeface="Helvetica" charset="0"/>
                <a:ea typeface="Helvetica" charset="0"/>
                <a:cs typeface="Helvetica" charset="0"/>
              </a:rPr>
              <a:t>w</a:t>
            </a:r>
            <a:r>
              <a:rPr lang="en-US" baseline="30000" dirty="0" err="1">
                <a:latin typeface="Helvetica" charset="0"/>
                <a:ea typeface="Helvetica" charset="0"/>
                <a:cs typeface="Helvetica" charset="0"/>
              </a:rPr>
              <a:t>T</a:t>
            </a:r>
            <a:r>
              <a:rPr lang="en-US" b="1" dirty="0" err="1">
                <a:latin typeface="Helvetica" charset="0"/>
                <a:ea typeface="Helvetica" charset="0"/>
                <a:cs typeface="Helvetica" charset="0"/>
              </a:rPr>
              <a:t>x</a:t>
            </a:r>
            <a:r>
              <a:rPr lang="en-US" b="1" baseline="-25000" dirty="0" err="1">
                <a:latin typeface="Helvetica" charset="0"/>
                <a:ea typeface="Helvetica" charset="0"/>
                <a:cs typeface="Helvetica" charset="0"/>
              </a:rPr>
              <a:t>i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))</a:t>
            </a:r>
            <a:r>
              <a:rPr lang="en-US" baseline="30000" dirty="0">
                <a:latin typeface="Helvetica" charset="0"/>
                <a:ea typeface="Helvetica" charset="0"/>
                <a:cs typeface="Helvetica" charset="0"/>
              </a:rPr>
              <a:t>1–</a:t>
            </a:r>
            <a:r>
              <a:rPr lang="en-US" baseline="30000" dirty="0" err="1">
                <a:latin typeface="Helvetica" charset="0"/>
                <a:ea typeface="Helvetica" charset="0"/>
                <a:cs typeface="Helvetica" charset="0"/>
              </a:rPr>
              <a:t>y</a:t>
            </a:r>
            <a:r>
              <a:rPr lang="en-US" sz="1400" dirty="0" err="1">
                <a:latin typeface="Helvetica" charset="0"/>
                <a:ea typeface="Helvetica" charset="0"/>
                <a:cs typeface="Helvetica" charset="0"/>
              </a:rPr>
              <a:t>i</a:t>
            </a:r>
            <a:endParaRPr lang="en-US" sz="1400" dirty="0"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endParaRPr lang="en-US" sz="1400" dirty="0"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67045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87497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P(</a:t>
            </a:r>
            <a:r>
              <a:rPr lang="en-US" dirty="0" err="1">
                <a:latin typeface="Helvetica" charset="0"/>
                <a:ea typeface="Helvetica" charset="0"/>
                <a:cs typeface="Helvetica" charset="0"/>
              </a:rPr>
              <a:t>y</a:t>
            </a:r>
            <a:r>
              <a:rPr lang="en-US" baseline="-25000" dirty="0" err="1">
                <a:latin typeface="Helvetica" charset="0"/>
                <a:ea typeface="Helvetica" charset="0"/>
                <a:cs typeface="Helvetica" charset="0"/>
              </a:rPr>
              <a:t>i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 | </a:t>
            </a:r>
            <a:r>
              <a:rPr lang="en-US" b="1" dirty="0">
                <a:latin typeface="Helvetica" charset="0"/>
                <a:ea typeface="Helvetica" charset="0"/>
                <a:cs typeface="Helvetica" charset="0"/>
              </a:rPr>
              <a:t>x</a:t>
            </a:r>
            <a:r>
              <a:rPr lang="en-US" b="1" baseline="-25000" dirty="0">
                <a:latin typeface="Helvetica" charset="0"/>
                <a:ea typeface="Helvetica" charset="0"/>
                <a:cs typeface="Helvetica" charset="0"/>
              </a:rPr>
              <a:t>i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) = </a:t>
            </a:r>
            <a:r>
              <a:rPr lang="en-US" dirty="0" err="1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ϕ</a:t>
            </a:r>
            <a:r>
              <a:rPr lang="en-US" dirty="0">
                <a:solidFill>
                  <a:srgbClr val="C00000"/>
                </a:solidFill>
                <a:latin typeface="Helvetica" charset="0"/>
                <a:ea typeface="Helvetica" charset="0"/>
                <a:cs typeface="Helvetica" charset="0"/>
              </a:rPr>
              <a:t>(</a:t>
            </a:r>
            <a:r>
              <a:rPr lang="en-US" b="1" dirty="0" err="1">
                <a:solidFill>
                  <a:srgbClr val="C00000"/>
                </a:solidFill>
                <a:latin typeface="Helvetica" charset="0"/>
                <a:ea typeface="Helvetica" charset="0"/>
                <a:cs typeface="Helvetica" charset="0"/>
              </a:rPr>
              <a:t>w</a:t>
            </a:r>
            <a:r>
              <a:rPr lang="en-US" baseline="30000" dirty="0" err="1">
                <a:solidFill>
                  <a:srgbClr val="C00000"/>
                </a:solidFill>
                <a:latin typeface="Helvetica" charset="0"/>
                <a:ea typeface="Helvetica" charset="0"/>
                <a:cs typeface="Helvetica" charset="0"/>
              </a:rPr>
              <a:t>T</a:t>
            </a:r>
            <a:r>
              <a:rPr lang="en-US" b="1" dirty="0" err="1">
                <a:solidFill>
                  <a:srgbClr val="C00000"/>
                </a:solidFill>
                <a:latin typeface="Helvetica" charset="0"/>
                <a:ea typeface="Helvetica" charset="0"/>
                <a:cs typeface="Helvetica" charset="0"/>
              </a:rPr>
              <a:t>x</a:t>
            </a:r>
            <a:r>
              <a:rPr lang="en-US" b="1" baseline="-25000" dirty="0" err="1">
                <a:solidFill>
                  <a:srgbClr val="C00000"/>
                </a:solidFill>
                <a:latin typeface="Helvetica" charset="0"/>
                <a:ea typeface="Helvetica" charset="0"/>
                <a:cs typeface="Helvetica" charset="0"/>
              </a:rPr>
              <a:t>i</a:t>
            </a:r>
            <a:r>
              <a:rPr lang="en-US" dirty="0">
                <a:solidFill>
                  <a:srgbClr val="C00000"/>
                </a:solidFill>
                <a:latin typeface="Helvetica" charset="0"/>
                <a:ea typeface="Helvetica" charset="0"/>
                <a:cs typeface="Helvetica" charset="0"/>
              </a:rPr>
              <a:t>)</a:t>
            </a:r>
            <a:r>
              <a:rPr lang="en-US" baseline="30000" dirty="0" err="1">
                <a:solidFill>
                  <a:srgbClr val="C00000"/>
                </a:solidFill>
                <a:latin typeface="Helvetica" charset="0"/>
                <a:ea typeface="Helvetica" charset="0"/>
                <a:cs typeface="Helvetica" charset="0"/>
              </a:rPr>
              <a:t>y</a:t>
            </a:r>
            <a:r>
              <a:rPr lang="en-US" sz="1400" dirty="0" err="1">
                <a:solidFill>
                  <a:srgbClr val="C00000"/>
                </a:solidFill>
                <a:latin typeface="Helvetica" charset="0"/>
                <a:ea typeface="Helvetica" charset="0"/>
                <a:cs typeface="Helvetica" charset="0"/>
              </a:rPr>
              <a:t>i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 * 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(1 – 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ϕ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(</a:t>
            </a:r>
            <a:r>
              <a:rPr lang="en-US" b="1" dirty="0" err="1">
                <a:solidFill>
                  <a:schemeClr val="bg2">
                    <a:lumMod val="75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w</a:t>
            </a:r>
            <a:r>
              <a:rPr lang="en-US" baseline="30000" dirty="0" err="1">
                <a:solidFill>
                  <a:schemeClr val="bg2">
                    <a:lumMod val="75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T</a:t>
            </a:r>
            <a:r>
              <a:rPr lang="en-US" b="1" dirty="0" err="1">
                <a:solidFill>
                  <a:schemeClr val="bg2">
                    <a:lumMod val="75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x</a:t>
            </a:r>
            <a:r>
              <a:rPr lang="en-US" b="1" baseline="-25000" dirty="0" err="1">
                <a:solidFill>
                  <a:schemeClr val="bg2">
                    <a:lumMod val="75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i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))</a:t>
            </a:r>
            <a:r>
              <a:rPr lang="en-US" baseline="30000" dirty="0">
                <a:solidFill>
                  <a:schemeClr val="bg2">
                    <a:lumMod val="75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1–</a:t>
            </a:r>
            <a:r>
              <a:rPr lang="en-US" baseline="30000" dirty="0" err="1">
                <a:solidFill>
                  <a:schemeClr val="bg2">
                    <a:lumMod val="75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y</a:t>
            </a:r>
            <a:r>
              <a:rPr lang="en-US" sz="1400" dirty="0" err="1">
                <a:solidFill>
                  <a:schemeClr val="bg2">
                    <a:lumMod val="75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i</a:t>
            </a:r>
            <a:endParaRPr lang="en-US" sz="1400" dirty="0">
              <a:solidFill>
                <a:schemeClr val="bg2">
                  <a:lumMod val="75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endParaRPr lang="en-US" dirty="0"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	</a:t>
            </a:r>
            <a:r>
              <a:rPr lang="en-US" sz="3200" dirty="0">
                <a:latin typeface="Helvetica" charset="0"/>
                <a:ea typeface="Helvetica" charset="0"/>
                <a:cs typeface="Helvetica" charset="0"/>
              </a:rPr>
              <a:t>	if </a:t>
            </a:r>
            <a:r>
              <a:rPr lang="en-US" sz="3200" dirty="0" err="1">
                <a:latin typeface="Helvetica" charset="0"/>
                <a:ea typeface="Helvetica" charset="0"/>
                <a:cs typeface="Helvetica" charset="0"/>
              </a:rPr>
              <a:t>y</a:t>
            </a:r>
            <a:r>
              <a:rPr lang="en-US" sz="3200" baseline="-25000" dirty="0" err="1">
                <a:latin typeface="Helvetica" charset="0"/>
                <a:ea typeface="Helvetica" charset="0"/>
                <a:cs typeface="Helvetica" charset="0"/>
              </a:rPr>
              <a:t>i</a:t>
            </a:r>
            <a:r>
              <a:rPr lang="en-US" sz="3200" dirty="0">
                <a:latin typeface="Helvetica" charset="0"/>
                <a:ea typeface="Helvetica" charset="0"/>
                <a:cs typeface="Helvetica" charset="0"/>
              </a:rPr>
              <a:t> = 1</a:t>
            </a:r>
          </a:p>
          <a:p>
            <a:pPr marL="0" indent="0">
              <a:buNone/>
            </a:pP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6526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87497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P(</a:t>
            </a:r>
            <a:r>
              <a:rPr lang="en-US" dirty="0" err="1">
                <a:latin typeface="Helvetica" charset="0"/>
                <a:ea typeface="Helvetica" charset="0"/>
                <a:cs typeface="Helvetica" charset="0"/>
              </a:rPr>
              <a:t>y</a:t>
            </a:r>
            <a:r>
              <a:rPr lang="en-US" baseline="-25000" dirty="0" err="1">
                <a:latin typeface="Helvetica" charset="0"/>
                <a:ea typeface="Helvetica" charset="0"/>
                <a:cs typeface="Helvetica" charset="0"/>
              </a:rPr>
              <a:t>i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 | </a:t>
            </a:r>
            <a:r>
              <a:rPr lang="en-US" b="1" dirty="0">
                <a:latin typeface="Helvetica" charset="0"/>
                <a:ea typeface="Helvetica" charset="0"/>
                <a:cs typeface="Helvetica" charset="0"/>
              </a:rPr>
              <a:t>x</a:t>
            </a:r>
            <a:r>
              <a:rPr lang="en-US" b="1" baseline="-25000" dirty="0">
                <a:latin typeface="Helvetica" charset="0"/>
                <a:ea typeface="Helvetica" charset="0"/>
                <a:cs typeface="Helvetica" charset="0"/>
              </a:rPr>
              <a:t>i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) = 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ϕ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(</a:t>
            </a:r>
            <a:r>
              <a:rPr lang="en-US" b="1" dirty="0" err="1">
                <a:solidFill>
                  <a:schemeClr val="bg2">
                    <a:lumMod val="75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w</a:t>
            </a:r>
            <a:r>
              <a:rPr lang="en-US" baseline="30000" dirty="0" err="1">
                <a:solidFill>
                  <a:schemeClr val="bg2">
                    <a:lumMod val="75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T</a:t>
            </a:r>
            <a:r>
              <a:rPr lang="en-US" b="1" dirty="0" err="1">
                <a:solidFill>
                  <a:schemeClr val="bg2">
                    <a:lumMod val="75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x</a:t>
            </a:r>
            <a:r>
              <a:rPr lang="en-US" b="1" baseline="-25000" dirty="0" err="1">
                <a:solidFill>
                  <a:schemeClr val="bg2">
                    <a:lumMod val="75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i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)</a:t>
            </a:r>
            <a:r>
              <a:rPr lang="en-US" baseline="30000" dirty="0" err="1">
                <a:solidFill>
                  <a:schemeClr val="bg2">
                    <a:lumMod val="75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y</a:t>
            </a:r>
            <a:r>
              <a:rPr lang="en-US" sz="1400" dirty="0" err="1">
                <a:solidFill>
                  <a:schemeClr val="bg2">
                    <a:lumMod val="75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i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 * </a:t>
            </a:r>
            <a:r>
              <a:rPr lang="en-US" dirty="0">
                <a:solidFill>
                  <a:srgbClr val="C00000"/>
                </a:solidFill>
                <a:latin typeface="Helvetica" charset="0"/>
                <a:ea typeface="Helvetica" charset="0"/>
                <a:cs typeface="Helvetica" charset="0"/>
              </a:rPr>
              <a:t>(1 – </a:t>
            </a:r>
            <a:r>
              <a:rPr lang="en-US" dirty="0" err="1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ϕ</a:t>
            </a:r>
            <a:r>
              <a:rPr lang="en-US" dirty="0">
                <a:solidFill>
                  <a:srgbClr val="C00000"/>
                </a:solidFill>
                <a:latin typeface="Helvetica" charset="0"/>
                <a:ea typeface="Helvetica" charset="0"/>
                <a:cs typeface="Helvetica" charset="0"/>
              </a:rPr>
              <a:t>(</a:t>
            </a:r>
            <a:r>
              <a:rPr lang="en-US" b="1" dirty="0" err="1">
                <a:solidFill>
                  <a:srgbClr val="C00000"/>
                </a:solidFill>
                <a:latin typeface="Helvetica" charset="0"/>
                <a:ea typeface="Helvetica" charset="0"/>
                <a:cs typeface="Helvetica" charset="0"/>
              </a:rPr>
              <a:t>w</a:t>
            </a:r>
            <a:r>
              <a:rPr lang="en-US" baseline="30000" dirty="0" err="1">
                <a:solidFill>
                  <a:srgbClr val="C00000"/>
                </a:solidFill>
                <a:latin typeface="Helvetica" charset="0"/>
                <a:ea typeface="Helvetica" charset="0"/>
                <a:cs typeface="Helvetica" charset="0"/>
              </a:rPr>
              <a:t>T</a:t>
            </a:r>
            <a:r>
              <a:rPr lang="en-US" b="1" dirty="0" err="1">
                <a:solidFill>
                  <a:srgbClr val="C00000"/>
                </a:solidFill>
                <a:latin typeface="Helvetica" charset="0"/>
                <a:ea typeface="Helvetica" charset="0"/>
                <a:cs typeface="Helvetica" charset="0"/>
              </a:rPr>
              <a:t>x</a:t>
            </a:r>
            <a:r>
              <a:rPr lang="en-US" b="1" baseline="-25000" dirty="0" err="1">
                <a:solidFill>
                  <a:srgbClr val="C00000"/>
                </a:solidFill>
                <a:latin typeface="Helvetica" charset="0"/>
                <a:ea typeface="Helvetica" charset="0"/>
                <a:cs typeface="Helvetica" charset="0"/>
              </a:rPr>
              <a:t>i</a:t>
            </a:r>
            <a:r>
              <a:rPr lang="en-US" dirty="0">
                <a:solidFill>
                  <a:srgbClr val="C00000"/>
                </a:solidFill>
                <a:latin typeface="Helvetica" charset="0"/>
                <a:ea typeface="Helvetica" charset="0"/>
                <a:cs typeface="Helvetica" charset="0"/>
              </a:rPr>
              <a:t>))</a:t>
            </a:r>
            <a:r>
              <a:rPr lang="en-US" baseline="30000" dirty="0">
                <a:solidFill>
                  <a:srgbClr val="C00000"/>
                </a:solidFill>
                <a:latin typeface="Helvetica" charset="0"/>
                <a:ea typeface="Helvetica" charset="0"/>
                <a:cs typeface="Helvetica" charset="0"/>
              </a:rPr>
              <a:t>1–</a:t>
            </a:r>
            <a:r>
              <a:rPr lang="en-US" baseline="30000" dirty="0" err="1">
                <a:solidFill>
                  <a:srgbClr val="C00000"/>
                </a:solidFill>
                <a:latin typeface="Helvetica" charset="0"/>
                <a:ea typeface="Helvetica" charset="0"/>
                <a:cs typeface="Helvetica" charset="0"/>
              </a:rPr>
              <a:t>y</a:t>
            </a:r>
            <a:r>
              <a:rPr lang="en-US" sz="1400" dirty="0" err="1">
                <a:solidFill>
                  <a:srgbClr val="C00000"/>
                </a:solidFill>
                <a:latin typeface="Helvetica" charset="0"/>
                <a:ea typeface="Helvetica" charset="0"/>
                <a:cs typeface="Helvetica" charset="0"/>
              </a:rPr>
              <a:t>i</a:t>
            </a:r>
            <a:endParaRPr lang="en-US" sz="1400" dirty="0">
              <a:solidFill>
                <a:srgbClr val="C00000"/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endParaRPr lang="en-US" dirty="0"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	</a:t>
            </a:r>
            <a:r>
              <a:rPr lang="en-US" sz="3200" dirty="0">
                <a:latin typeface="Helvetica" charset="0"/>
                <a:ea typeface="Helvetica" charset="0"/>
                <a:cs typeface="Helvetica" charset="0"/>
              </a:rPr>
              <a:t>	if </a:t>
            </a:r>
            <a:r>
              <a:rPr lang="en-US" sz="3200" dirty="0" err="1">
                <a:latin typeface="Helvetica" charset="0"/>
                <a:ea typeface="Helvetica" charset="0"/>
                <a:cs typeface="Helvetica" charset="0"/>
              </a:rPr>
              <a:t>y</a:t>
            </a:r>
            <a:r>
              <a:rPr lang="en-US" sz="3200" baseline="-25000" dirty="0" err="1">
                <a:latin typeface="Helvetica" charset="0"/>
                <a:ea typeface="Helvetica" charset="0"/>
                <a:cs typeface="Helvetica" charset="0"/>
              </a:rPr>
              <a:t>i</a:t>
            </a:r>
            <a:r>
              <a:rPr lang="en-US" sz="3200" dirty="0">
                <a:latin typeface="Helvetica" charset="0"/>
                <a:ea typeface="Helvetica" charset="0"/>
                <a:cs typeface="Helvetica" charset="0"/>
              </a:rPr>
              <a:t> = 0</a:t>
            </a:r>
          </a:p>
          <a:p>
            <a:pPr marL="0" indent="0">
              <a:buNone/>
            </a:pP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1576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49" y="1825625"/>
            <a:ext cx="8270421" cy="487497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P(</a:t>
            </a:r>
            <a:r>
              <a:rPr lang="en-US" dirty="0" err="1">
                <a:latin typeface="Helvetica" charset="0"/>
                <a:ea typeface="Helvetica" charset="0"/>
                <a:cs typeface="Helvetica" charset="0"/>
              </a:rPr>
              <a:t>y</a:t>
            </a:r>
            <a:r>
              <a:rPr lang="en-US" baseline="-25000" dirty="0" err="1">
                <a:latin typeface="Helvetica" charset="0"/>
                <a:ea typeface="Helvetica" charset="0"/>
                <a:cs typeface="Helvetica" charset="0"/>
              </a:rPr>
              <a:t>i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 | </a:t>
            </a:r>
            <a:r>
              <a:rPr lang="en-US" b="1" dirty="0">
                <a:latin typeface="Helvetica" charset="0"/>
                <a:ea typeface="Helvetica" charset="0"/>
                <a:cs typeface="Helvetica" charset="0"/>
              </a:rPr>
              <a:t>x</a:t>
            </a:r>
            <a:r>
              <a:rPr lang="en-US" b="1" baseline="-25000" dirty="0">
                <a:latin typeface="Helvetica" charset="0"/>
                <a:ea typeface="Helvetica" charset="0"/>
                <a:cs typeface="Helvetica" charset="0"/>
              </a:rPr>
              <a:t>i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) = </a:t>
            </a:r>
            <a:r>
              <a:rPr lang="en-US" dirty="0" err="1">
                <a:latin typeface="Arial" charset="0"/>
                <a:ea typeface="Arial" charset="0"/>
                <a:cs typeface="Arial" charset="0"/>
              </a:rPr>
              <a:t>ϕ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(</a:t>
            </a:r>
            <a:r>
              <a:rPr lang="en-US" b="1" dirty="0" err="1">
                <a:latin typeface="Helvetica" charset="0"/>
                <a:ea typeface="Helvetica" charset="0"/>
                <a:cs typeface="Helvetica" charset="0"/>
              </a:rPr>
              <a:t>w</a:t>
            </a:r>
            <a:r>
              <a:rPr lang="en-US" baseline="30000" dirty="0" err="1">
                <a:latin typeface="Helvetica" charset="0"/>
                <a:ea typeface="Helvetica" charset="0"/>
                <a:cs typeface="Helvetica" charset="0"/>
              </a:rPr>
              <a:t>T</a:t>
            </a:r>
            <a:r>
              <a:rPr lang="en-US" b="1" dirty="0" err="1">
                <a:latin typeface="Helvetica" charset="0"/>
                <a:ea typeface="Helvetica" charset="0"/>
                <a:cs typeface="Helvetica" charset="0"/>
              </a:rPr>
              <a:t>x</a:t>
            </a:r>
            <a:r>
              <a:rPr lang="en-US" b="1" baseline="-25000" dirty="0" err="1">
                <a:latin typeface="Helvetica" charset="0"/>
                <a:ea typeface="Helvetica" charset="0"/>
                <a:cs typeface="Helvetica" charset="0"/>
              </a:rPr>
              <a:t>i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)</a:t>
            </a:r>
            <a:r>
              <a:rPr lang="en-US" baseline="30000" dirty="0" err="1">
                <a:latin typeface="Helvetica" charset="0"/>
                <a:ea typeface="Helvetica" charset="0"/>
                <a:cs typeface="Helvetica" charset="0"/>
              </a:rPr>
              <a:t>y</a:t>
            </a:r>
            <a:r>
              <a:rPr lang="en-US" sz="1400" dirty="0" err="1">
                <a:latin typeface="Helvetica" charset="0"/>
                <a:ea typeface="Helvetica" charset="0"/>
                <a:cs typeface="Helvetica" charset="0"/>
              </a:rPr>
              <a:t>i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 * (1 – </a:t>
            </a:r>
            <a:r>
              <a:rPr lang="en-US" dirty="0" err="1">
                <a:latin typeface="Arial" charset="0"/>
                <a:ea typeface="Arial" charset="0"/>
                <a:cs typeface="Arial" charset="0"/>
              </a:rPr>
              <a:t>ϕ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(</a:t>
            </a:r>
            <a:r>
              <a:rPr lang="en-US" b="1" dirty="0" err="1">
                <a:latin typeface="Helvetica" charset="0"/>
                <a:ea typeface="Helvetica" charset="0"/>
                <a:cs typeface="Helvetica" charset="0"/>
              </a:rPr>
              <a:t>w</a:t>
            </a:r>
            <a:r>
              <a:rPr lang="en-US" baseline="30000" dirty="0" err="1">
                <a:latin typeface="Helvetica" charset="0"/>
                <a:ea typeface="Helvetica" charset="0"/>
                <a:cs typeface="Helvetica" charset="0"/>
              </a:rPr>
              <a:t>T</a:t>
            </a:r>
            <a:r>
              <a:rPr lang="en-US" b="1" dirty="0" err="1">
                <a:latin typeface="Helvetica" charset="0"/>
                <a:ea typeface="Helvetica" charset="0"/>
                <a:cs typeface="Helvetica" charset="0"/>
              </a:rPr>
              <a:t>x</a:t>
            </a:r>
            <a:r>
              <a:rPr lang="en-US" b="1" baseline="-25000" dirty="0" err="1">
                <a:latin typeface="Helvetica" charset="0"/>
                <a:ea typeface="Helvetica" charset="0"/>
                <a:cs typeface="Helvetica" charset="0"/>
              </a:rPr>
              <a:t>i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))</a:t>
            </a:r>
            <a:r>
              <a:rPr lang="en-US" baseline="30000" dirty="0">
                <a:latin typeface="Helvetica" charset="0"/>
                <a:ea typeface="Helvetica" charset="0"/>
                <a:cs typeface="Helvetica" charset="0"/>
              </a:rPr>
              <a:t>1–</a:t>
            </a:r>
            <a:r>
              <a:rPr lang="en-US" baseline="30000" dirty="0" err="1">
                <a:latin typeface="Helvetica" charset="0"/>
                <a:ea typeface="Helvetica" charset="0"/>
                <a:cs typeface="Helvetica" charset="0"/>
              </a:rPr>
              <a:t>y</a:t>
            </a:r>
            <a:r>
              <a:rPr lang="en-US" sz="1400" dirty="0" err="1">
                <a:latin typeface="Helvetica" charset="0"/>
                <a:ea typeface="Helvetica" charset="0"/>
                <a:cs typeface="Helvetica" charset="0"/>
              </a:rPr>
              <a:t>i</a:t>
            </a:r>
            <a:endParaRPr lang="en-US" sz="1400" dirty="0"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endParaRPr lang="en-US" sz="1400" dirty="0"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	or</a:t>
            </a:r>
          </a:p>
          <a:p>
            <a:pPr marL="0" indent="0">
              <a:buNone/>
            </a:pPr>
            <a:endParaRPr lang="en-US" sz="1400" dirty="0"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log P(</a:t>
            </a:r>
            <a:r>
              <a:rPr lang="en-US" dirty="0" err="1">
                <a:latin typeface="Helvetica" charset="0"/>
                <a:ea typeface="Helvetica" charset="0"/>
                <a:cs typeface="Helvetica" charset="0"/>
              </a:rPr>
              <a:t>y</a:t>
            </a:r>
            <a:r>
              <a:rPr lang="en-US" baseline="-25000" dirty="0" err="1">
                <a:latin typeface="Helvetica" charset="0"/>
                <a:ea typeface="Helvetica" charset="0"/>
                <a:cs typeface="Helvetica" charset="0"/>
              </a:rPr>
              <a:t>i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 | </a:t>
            </a:r>
            <a:r>
              <a:rPr lang="en-US" b="1" dirty="0">
                <a:latin typeface="Helvetica" charset="0"/>
                <a:ea typeface="Helvetica" charset="0"/>
                <a:cs typeface="Helvetica" charset="0"/>
              </a:rPr>
              <a:t>x</a:t>
            </a:r>
            <a:r>
              <a:rPr lang="en-US" b="1" baseline="-25000" dirty="0">
                <a:latin typeface="Helvetica" charset="0"/>
                <a:ea typeface="Helvetica" charset="0"/>
                <a:cs typeface="Helvetica" charset="0"/>
              </a:rPr>
              <a:t>i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) = </a:t>
            </a:r>
            <a:r>
              <a:rPr lang="en-US" dirty="0" err="1">
                <a:latin typeface="Helvetica" charset="0"/>
                <a:ea typeface="Helvetica" charset="0"/>
                <a:cs typeface="Helvetica" charset="0"/>
              </a:rPr>
              <a:t>y</a:t>
            </a:r>
            <a:r>
              <a:rPr lang="en-US" baseline="-25000" dirty="0" err="1">
                <a:latin typeface="Helvetica" charset="0"/>
                <a:ea typeface="Helvetica" charset="0"/>
                <a:cs typeface="Helvetica" charset="0"/>
              </a:rPr>
              <a:t>i</a:t>
            </a:r>
            <a:r>
              <a:rPr lang="en-US" baseline="-25000" dirty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log(</a:t>
            </a:r>
            <a:r>
              <a:rPr lang="en-US" dirty="0" err="1">
                <a:latin typeface="Arial" charset="0"/>
                <a:ea typeface="Arial" charset="0"/>
                <a:cs typeface="Arial" charset="0"/>
              </a:rPr>
              <a:t>ϕ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(</a:t>
            </a:r>
            <a:r>
              <a:rPr lang="en-US" b="1" dirty="0" err="1">
                <a:latin typeface="Helvetica" charset="0"/>
                <a:ea typeface="Helvetica" charset="0"/>
                <a:cs typeface="Helvetica" charset="0"/>
              </a:rPr>
              <a:t>w</a:t>
            </a:r>
            <a:r>
              <a:rPr lang="en-US" baseline="30000" dirty="0" err="1">
                <a:latin typeface="Helvetica" charset="0"/>
                <a:ea typeface="Helvetica" charset="0"/>
                <a:cs typeface="Helvetica" charset="0"/>
              </a:rPr>
              <a:t>T</a:t>
            </a:r>
            <a:r>
              <a:rPr lang="en-US" b="1" dirty="0" err="1">
                <a:latin typeface="Helvetica" charset="0"/>
                <a:ea typeface="Helvetica" charset="0"/>
                <a:cs typeface="Helvetica" charset="0"/>
              </a:rPr>
              <a:t>x</a:t>
            </a:r>
            <a:r>
              <a:rPr lang="en-US" b="1" baseline="-25000" dirty="0" err="1">
                <a:latin typeface="Helvetica" charset="0"/>
                <a:ea typeface="Helvetica" charset="0"/>
                <a:cs typeface="Helvetica" charset="0"/>
              </a:rPr>
              <a:t>i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)) + (1–</a:t>
            </a:r>
            <a:r>
              <a:rPr lang="en-US" dirty="0" err="1">
                <a:latin typeface="Helvetica" charset="0"/>
                <a:ea typeface="Helvetica" charset="0"/>
                <a:cs typeface="Helvetica" charset="0"/>
              </a:rPr>
              <a:t>y</a:t>
            </a:r>
            <a:r>
              <a:rPr lang="en-US" baseline="-25000" dirty="0" err="1">
                <a:latin typeface="Helvetica" charset="0"/>
                <a:ea typeface="Helvetica" charset="0"/>
                <a:cs typeface="Helvetica" charset="0"/>
              </a:rPr>
              <a:t>i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)</a:t>
            </a:r>
            <a:r>
              <a:rPr lang="en-US" baseline="-25000" dirty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log(1–</a:t>
            </a:r>
            <a:r>
              <a:rPr lang="en-US" dirty="0" err="1">
                <a:latin typeface="Arial" charset="0"/>
                <a:ea typeface="Arial" charset="0"/>
                <a:cs typeface="Arial" charset="0"/>
              </a:rPr>
              <a:t>ϕ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(</a:t>
            </a:r>
            <a:r>
              <a:rPr lang="en-US" b="1" dirty="0" err="1">
                <a:latin typeface="Helvetica" charset="0"/>
                <a:ea typeface="Helvetica" charset="0"/>
                <a:cs typeface="Helvetica" charset="0"/>
              </a:rPr>
              <a:t>w</a:t>
            </a:r>
            <a:r>
              <a:rPr lang="en-US" baseline="30000" dirty="0" err="1">
                <a:latin typeface="Helvetica" charset="0"/>
                <a:ea typeface="Helvetica" charset="0"/>
                <a:cs typeface="Helvetica" charset="0"/>
              </a:rPr>
              <a:t>T</a:t>
            </a:r>
            <a:r>
              <a:rPr lang="en-US" b="1" dirty="0" err="1">
                <a:latin typeface="Helvetica" charset="0"/>
                <a:ea typeface="Helvetica" charset="0"/>
                <a:cs typeface="Helvetica" charset="0"/>
              </a:rPr>
              <a:t>x</a:t>
            </a:r>
            <a:r>
              <a:rPr lang="en-US" b="1" baseline="-25000" dirty="0" err="1">
                <a:latin typeface="Helvetica" charset="0"/>
                <a:ea typeface="Helvetica" charset="0"/>
                <a:cs typeface="Helvetica" charset="0"/>
              </a:rPr>
              <a:t>i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))</a:t>
            </a:r>
          </a:p>
          <a:p>
            <a:pPr marL="0" indent="0">
              <a:buNone/>
            </a:pPr>
            <a:endParaRPr lang="en-US" dirty="0"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Taking the logarithm (base </a:t>
            </a:r>
            <a:r>
              <a:rPr lang="en-US" i="1" dirty="0">
                <a:latin typeface="Helvetica" charset="0"/>
                <a:ea typeface="Helvetica" charset="0"/>
                <a:cs typeface="Helvetica" charset="0"/>
              </a:rPr>
              <a:t>e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) of the probability makes the math work out easier.</a:t>
            </a:r>
          </a:p>
          <a:p>
            <a:pPr marL="0" indent="0">
              <a:buNone/>
            </a:pP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7363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Helvetica" charset="0"/>
                <a:ea typeface="Helvetica" charset="0"/>
                <a:cs typeface="Helvetica" charset="0"/>
              </a:rPr>
              <a:t>Learning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4"/>
            <a:ext cx="8221436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log P(</a:t>
            </a:r>
            <a:r>
              <a:rPr lang="en-US" dirty="0" err="1">
                <a:latin typeface="Helvetica" charset="0"/>
                <a:ea typeface="Helvetica" charset="0"/>
                <a:cs typeface="Helvetica" charset="0"/>
              </a:rPr>
              <a:t>y</a:t>
            </a:r>
            <a:r>
              <a:rPr lang="en-US" baseline="-25000" dirty="0" err="1">
                <a:latin typeface="Helvetica" charset="0"/>
                <a:ea typeface="Helvetica" charset="0"/>
                <a:cs typeface="Helvetica" charset="0"/>
              </a:rPr>
              <a:t>i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 | </a:t>
            </a:r>
            <a:r>
              <a:rPr lang="en-US" b="1" dirty="0">
                <a:latin typeface="Helvetica" charset="0"/>
                <a:ea typeface="Helvetica" charset="0"/>
                <a:cs typeface="Helvetica" charset="0"/>
              </a:rPr>
              <a:t>x</a:t>
            </a:r>
            <a:r>
              <a:rPr lang="en-US" b="1" baseline="-25000" dirty="0">
                <a:latin typeface="Helvetica" charset="0"/>
                <a:ea typeface="Helvetica" charset="0"/>
                <a:cs typeface="Helvetica" charset="0"/>
              </a:rPr>
              <a:t>i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) = </a:t>
            </a:r>
            <a:r>
              <a:rPr lang="en-US" dirty="0" err="1">
                <a:latin typeface="Helvetica" charset="0"/>
                <a:ea typeface="Helvetica" charset="0"/>
                <a:cs typeface="Helvetica" charset="0"/>
              </a:rPr>
              <a:t>y</a:t>
            </a:r>
            <a:r>
              <a:rPr lang="en-US" baseline="-25000" dirty="0" err="1">
                <a:latin typeface="Helvetica" charset="0"/>
                <a:ea typeface="Helvetica" charset="0"/>
                <a:cs typeface="Helvetica" charset="0"/>
              </a:rPr>
              <a:t>i</a:t>
            </a:r>
            <a:r>
              <a:rPr lang="en-US" baseline="-25000" dirty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log(</a:t>
            </a:r>
            <a:r>
              <a:rPr lang="en-US" dirty="0" err="1">
                <a:latin typeface="Arial" charset="0"/>
                <a:ea typeface="Arial" charset="0"/>
                <a:cs typeface="Arial" charset="0"/>
              </a:rPr>
              <a:t>ϕ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(</a:t>
            </a:r>
            <a:r>
              <a:rPr lang="en-US" b="1" dirty="0" err="1">
                <a:latin typeface="Helvetica" charset="0"/>
                <a:ea typeface="Helvetica" charset="0"/>
                <a:cs typeface="Helvetica" charset="0"/>
              </a:rPr>
              <a:t>w</a:t>
            </a:r>
            <a:r>
              <a:rPr lang="en-US" baseline="30000" dirty="0" err="1">
                <a:latin typeface="Helvetica" charset="0"/>
                <a:ea typeface="Helvetica" charset="0"/>
                <a:cs typeface="Helvetica" charset="0"/>
              </a:rPr>
              <a:t>T</a:t>
            </a:r>
            <a:r>
              <a:rPr lang="en-US" b="1" dirty="0" err="1">
                <a:latin typeface="Helvetica" charset="0"/>
                <a:ea typeface="Helvetica" charset="0"/>
                <a:cs typeface="Helvetica" charset="0"/>
              </a:rPr>
              <a:t>x</a:t>
            </a:r>
            <a:r>
              <a:rPr lang="en-US" b="1" baseline="-25000" dirty="0" err="1">
                <a:latin typeface="Helvetica" charset="0"/>
                <a:ea typeface="Helvetica" charset="0"/>
                <a:cs typeface="Helvetica" charset="0"/>
              </a:rPr>
              <a:t>i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)) + (1–</a:t>
            </a:r>
            <a:r>
              <a:rPr lang="en-US" dirty="0" err="1">
                <a:latin typeface="Helvetica" charset="0"/>
                <a:ea typeface="Helvetica" charset="0"/>
                <a:cs typeface="Helvetica" charset="0"/>
              </a:rPr>
              <a:t>y</a:t>
            </a:r>
            <a:r>
              <a:rPr lang="en-US" baseline="-25000" dirty="0" err="1">
                <a:latin typeface="Helvetica" charset="0"/>
                <a:ea typeface="Helvetica" charset="0"/>
                <a:cs typeface="Helvetica" charset="0"/>
              </a:rPr>
              <a:t>i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)</a:t>
            </a:r>
            <a:r>
              <a:rPr lang="en-US" baseline="-25000" dirty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log(1–</a:t>
            </a:r>
            <a:r>
              <a:rPr lang="en-US" dirty="0" err="1">
                <a:latin typeface="Arial" charset="0"/>
                <a:ea typeface="Arial" charset="0"/>
                <a:cs typeface="Arial" charset="0"/>
              </a:rPr>
              <a:t>ϕ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(</a:t>
            </a:r>
            <a:r>
              <a:rPr lang="en-US" b="1" dirty="0" err="1">
                <a:latin typeface="Helvetica" charset="0"/>
                <a:ea typeface="Helvetica" charset="0"/>
                <a:cs typeface="Helvetica" charset="0"/>
              </a:rPr>
              <a:t>w</a:t>
            </a:r>
            <a:r>
              <a:rPr lang="en-US" baseline="30000" dirty="0" err="1">
                <a:latin typeface="Helvetica" charset="0"/>
                <a:ea typeface="Helvetica" charset="0"/>
                <a:cs typeface="Helvetica" charset="0"/>
              </a:rPr>
              <a:t>T</a:t>
            </a:r>
            <a:r>
              <a:rPr lang="en-US" b="1" dirty="0" err="1">
                <a:latin typeface="Helvetica" charset="0"/>
                <a:ea typeface="Helvetica" charset="0"/>
                <a:cs typeface="Helvetica" charset="0"/>
              </a:rPr>
              <a:t>x</a:t>
            </a:r>
            <a:r>
              <a:rPr lang="en-US" b="1" baseline="-25000" dirty="0" err="1">
                <a:latin typeface="Helvetica" charset="0"/>
                <a:ea typeface="Helvetica" charset="0"/>
                <a:cs typeface="Helvetica" charset="0"/>
              </a:rPr>
              <a:t>i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))</a:t>
            </a:r>
          </a:p>
          <a:p>
            <a:pPr marL="0" indent="0">
              <a:buNone/>
            </a:pPr>
            <a:endParaRPr lang="en-US" dirty="0"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This is the log of the probability of an instance’s label </a:t>
            </a:r>
            <a:r>
              <a:rPr lang="en-US" dirty="0" err="1">
                <a:latin typeface="Helvetica" charset="0"/>
                <a:ea typeface="Helvetica" charset="0"/>
                <a:cs typeface="Helvetica" charset="0"/>
              </a:rPr>
              <a:t>y</a:t>
            </a:r>
            <a:r>
              <a:rPr lang="en-US" baseline="-25000" dirty="0" err="1">
                <a:latin typeface="Helvetica" charset="0"/>
                <a:ea typeface="Helvetica" charset="0"/>
                <a:cs typeface="Helvetica" charset="0"/>
              </a:rPr>
              <a:t>i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 given the instance’s feature vector </a:t>
            </a:r>
            <a:r>
              <a:rPr lang="en-US" b="1" dirty="0">
                <a:latin typeface="Helvetica" charset="0"/>
                <a:ea typeface="Helvetica" charset="0"/>
                <a:cs typeface="Helvetica" charset="0"/>
              </a:rPr>
              <a:t>x</a:t>
            </a:r>
            <a:r>
              <a:rPr lang="en-US" b="1" baseline="-25000" dirty="0">
                <a:latin typeface="Helvetica" charset="0"/>
                <a:ea typeface="Helvetica" charset="0"/>
                <a:cs typeface="Helvetica" charset="0"/>
              </a:rPr>
              <a:t>i</a:t>
            </a:r>
          </a:p>
          <a:p>
            <a:pPr marL="0" indent="0">
              <a:buNone/>
            </a:pPr>
            <a:endParaRPr lang="en-US" dirty="0"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What about the probability of all the instances?</a:t>
            </a:r>
          </a:p>
          <a:p>
            <a:pPr marL="0" indent="0">
              <a:buNone/>
            </a:pPr>
            <a:br>
              <a:rPr lang="en-US" dirty="0">
                <a:latin typeface="Helvetica" charset="0"/>
                <a:ea typeface="Helvetica" charset="0"/>
                <a:cs typeface="Helvetica" charset="0"/>
              </a:rPr>
            </a:b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	    log P(</a:t>
            </a:r>
            <a:r>
              <a:rPr lang="en-US" dirty="0" err="1">
                <a:latin typeface="Helvetica" charset="0"/>
                <a:ea typeface="Helvetica" charset="0"/>
                <a:cs typeface="Helvetica" charset="0"/>
              </a:rPr>
              <a:t>y</a:t>
            </a:r>
            <a:r>
              <a:rPr lang="en-US" baseline="-25000" dirty="0" err="1">
                <a:latin typeface="Helvetica" charset="0"/>
                <a:ea typeface="Helvetica" charset="0"/>
                <a:cs typeface="Helvetica" charset="0"/>
              </a:rPr>
              <a:t>i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 | </a:t>
            </a:r>
            <a:r>
              <a:rPr lang="en-US" b="1" dirty="0">
                <a:latin typeface="Helvetica" charset="0"/>
                <a:ea typeface="Helvetica" charset="0"/>
                <a:cs typeface="Helvetica" charset="0"/>
              </a:rPr>
              <a:t>x</a:t>
            </a:r>
            <a:r>
              <a:rPr lang="en-US" b="1" baseline="-25000" dirty="0">
                <a:latin typeface="Helvetica" charset="0"/>
                <a:ea typeface="Helvetica" charset="0"/>
                <a:cs typeface="Helvetica" charset="0"/>
              </a:rPr>
              <a:t>i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) </a:t>
            </a:r>
          </a:p>
          <a:p>
            <a:pPr marL="0" indent="0">
              <a:buNone/>
            </a:pPr>
            <a:endParaRPr lang="en-US" dirty="0"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This is called the </a:t>
            </a:r>
            <a:r>
              <a:rPr lang="en-US" b="1" dirty="0">
                <a:latin typeface="Helvetica" charset="0"/>
                <a:ea typeface="Helvetica" charset="0"/>
                <a:cs typeface="Helvetica" charset="0"/>
              </a:rPr>
              <a:t>log-likelihood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 of the dataset.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3242" y="5154037"/>
            <a:ext cx="380445" cy="47555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513295" y="5604577"/>
            <a:ext cx="605551" cy="3839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Times" charset="0"/>
                <a:ea typeface="Times" charset="0"/>
                <a:cs typeface="Times" charset="0"/>
              </a:rPr>
              <a:t>i</a:t>
            </a:r>
            <a:r>
              <a:rPr lang="en-US" dirty="0">
                <a:latin typeface="Times" charset="0"/>
                <a:ea typeface="Times" charset="0"/>
                <a:cs typeface="Times" charset="0"/>
              </a:rPr>
              <a:t>=1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572279" y="4863805"/>
            <a:ext cx="505436" cy="3839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" charset="0"/>
                <a:ea typeface="Times" charset="0"/>
                <a:cs typeface="Times" charset="0"/>
              </a:rPr>
              <a:t>N</a:t>
            </a:r>
          </a:p>
        </p:txBody>
      </p:sp>
    </p:spTree>
    <p:extLst>
      <p:ext uri="{BB962C8B-B14F-4D97-AF65-F5344CB8AC3E}">
        <p14:creationId xmlns:p14="http://schemas.microsoft.com/office/powerpoint/2010/main" val="15102462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Linear Classification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874978"/>
          </a:xfrm>
        </p:spPr>
        <p:txBody>
          <a:bodyPr/>
          <a:lstStyle/>
          <a:p>
            <a:pPr marL="0" indent="0">
              <a:buNone/>
            </a:pPr>
            <a:r>
              <a:rPr lang="en-US" b="1" dirty="0" err="1">
                <a:latin typeface="Helvetica" charset="0"/>
                <a:ea typeface="Helvetica" charset="0"/>
                <a:cs typeface="Helvetica" charset="0"/>
              </a:rPr>
              <a:t>w</a:t>
            </a:r>
            <a:r>
              <a:rPr lang="en-US" baseline="30000" dirty="0" err="1">
                <a:latin typeface="Helvetica" charset="0"/>
                <a:ea typeface="Helvetica" charset="0"/>
                <a:cs typeface="Helvetica" charset="0"/>
              </a:rPr>
              <a:t>T</a:t>
            </a:r>
            <a:r>
              <a:rPr lang="en-US" b="1" dirty="0" err="1">
                <a:latin typeface="Helvetica" charset="0"/>
                <a:ea typeface="Helvetica" charset="0"/>
                <a:cs typeface="Helvetica" charset="0"/>
              </a:rPr>
              <a:t>x</a:t>
            </a:r>
            <a:r>
              <a:rPr lang="en-US" b="1" baseline="-25000" dirty="0" err="1">
                <a:latin typeface="Helvetica" charset="0"/>
                <a:ea typeface="Helvetica" charset="0"/>
                <a:cs typeface="Helvetica" charset="0"/>
              </a:rPr>
              <a:t>i</a:t>
            </a:r>
            <a:r>
              <a:rPr lang="en-US" b="1" dirty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is the classifier </a:t>
            </a:r>
            <a:r>
              <a:rPr lang="en-US" b="1" dirty="0">
                <a:latin typeface="Helvetica" charset="0"/>
                <a:ea typeface="Helvetica" charset="0"/>
                <a:cs typeface="Helvetica" charset="0"/>
              </a:rPr>
              <a:t>score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 for the instance </a:t>
            </a:r>
            <a:r>
              <a:rPr lang="en-US" b="1" dirty="0">
                <a:latin typeface="Helvetica" charset="0"/>
                <a:ea typeface="Helvetica" charset="0"/>
                <a:cs typeface="Helvetica" charset="0"/>
              </a:rPr>
              <a:t>x</a:t>
            </a:r>
            <a:r>
              <a:rPr lang="en-US" b="1" baseline="-25000" dirty="0">
                <a:latin typeface="Helvetica" charset="0"/>
                <a:ea typeface="Helvetica" charset="0"/>
                <a:cs typeface="Helvetica" charset="0"/>
              </a:rPr>
              <a:t>i</a:t>
            </a:r>
            <a:endParaRPr lang="en-US" b="1" dirty="0"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endParaRPr lang="en-US" sz="1200" dirty="0"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The score can be used in different ways to make a classification.</a:t>
            </a:r>
          </a:p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Perceptron: output positive class if score is at least 0, otherwise output negative class</a:t>
            </a:r>
          </a:p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Today: output the </a:t>
            </a:r>
            <a:r>
              <a:rPr lang="en-US" i="1" dirty="0">
                <a:latin typeface="Helvetica" charset="0"/>
                <a:ea typeface="Helvetica" charset="0"/>
                <a:cs typeface="Helvetica" charset="0"/>
              </a:rPr>
              <a:t>probability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 that the instance belongs to a class</a:t>
            </a:r>
          </a:p>
        </p:txBody>
      </p:sp>
    </p:spTree>
    <p:extLst>
      <p:ext uri="{BB962C8B-B14F-4D97-AF65-F5344CB8AC3E}">
        <p14:creationId xmlns:p14="http://schemas.microsoft.com/office/powerpoint/2010/main" val="1242466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Helvetica" charset="0"/>
                <a:ea typeface="Helvetica" charset="0"/>
                <a:cs typeface="Helvetica" charset="0"/>
              </a:rPr>
              <a:t>Learning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49" y="1825624"/>
            <a:ext cx="8319407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Our goal was to define a loss function for logistic regression. Let’s use log-likelihood… almost.</a:t>
            </a:r>
          </a:p>
          <a:p>
            <a:pPr marL="0" indent="0">
              <a:buNone/>
            </a:pPr>
            <a:endParaRPr lang="en-US" sz="1400" dirty="0"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A loss function refers specifically to something you want to minimize (that’s why it’s called “loss”), but we want to </a:t>
            </a:r>
            <a:r>
              <a:rPr lang="en-US" i="1" dirty="0">
                <a:latin typeface="Helvetica" charset="0"/>
                <a:ea typeface="Helvetica" charset="0"/>
                <a:cs typeface="Helvetica" charset="0"/>
              </a:rPr>
              <a:t>maximize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 probability!</a:t>
            </a:r>
          </a:p>
          <a:p>
            <a:pPr marL="0" indent="0">
              <a:buNone/>
            </a:pPr>
            <a:endParaRPr lang="en-US" sz="1400" dirty="0"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So let’s minimize the </a:t>
            </a:r>
            <a:r>
              <a:rPr lang="en-US" i="1" dirty="0">
                <a:latin typeface="Helvetica" charset="0"/>
                <a:ea typeface="Helvetica" charset="0"/>
                <a:cs typeface="Helvetica" charset="0"/>
              </a:rPr>
              <a:t>negative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 log-likelihood:</a:t>
            </a:r>
          </a:p>
          <a:p>
            <a:pPr marL="0" indent="0">
              <a:buNone/>
            </a:pPr>
            <a:br>
              <a:rPr lang="en-US" dirty="0">
                <a:latin typeface="Helvetica" charset="0"/>
                <a:ea typeface="Helvetica" charset="0"/>
                <a:cs typeface="Helvetica" charset="0"/>
              </a:rPr>
            </a:b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L(</a:t>
            </a:r>
            <a:r>
              <a:rPr lang="en-US" b="1" dirty="0">
                <a:latin typeface="Helvetica" charset="0"/>
                <a:ea typeface="Helvetica" charset="0"/>
                <a:cs typeface="Helvetica" charset="0"/>
              </a:rPr>
              <a:t>w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) =      -log P(</a:t>
            </a:r>
            <a:r>
              <a:rPr lang="en-US" dirty="0" err="1">
                <a:latin typeface="Helvetica" charset="0"/>
                <a:ea typeface="Helvetica" charset="0"/>
                <a:cs typeface="Helvetica" charset="0"/>
              </a:rPr>
              <a:t>y</a:t>
            </a:r>
            <a:r>
              <a:rPr lang="en-US" baseline="-25000" dirty="0" err="1">
                <a:latin typeface="Helvetica" charset="0"/>
                <a:ea typeface="Helvetica" charset="0"/>
                <a:cs typeface="Helvetica" charset="0"/>
              </a:rPr>
              <a:t>i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 | </a:t>
            </a:r>
            <a:r>
              <a:rPr lang="en-US" b="1" dirty="0">
                <a:latin typeface="Helvetica" charset="0"/>
                <a:ea typeface="Helvetica" charset="0"/>
                <a:cs typeface="Helvetica" charset="0"/>
              </a:rPr>
              <a:t>x</a:t>
            </a:r>
            <a:r>
              <a:rPr lang="en-US" b="1" baseline="-25000" dirty="0">
                <a:latin typeface="Helvetica" charset="0"/>
                <a:ea typeface="Helvetica" charset="0"/>
                <a:cs typeface="Helvetica" charset="0"/>
              </a:rPr>
              <a:t>i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)  =      -</a:t>
            </a:r>
            <a:r>
              <a:rPr lang="en-US" dirty="0" err="1">
                <a:latin typeface="Helvetica" charset="0"/>
                <a:ea typeface="Helvetica" charset="0"/>
                <a:cs typeface="Helvetica" charset="0"/>
              </a:rPr>
              <a:t>y</a:t>
            </a:r>
            <a:r>
              <a:rPr lang="en-US" baseline="-25000" dirty="0" err="1">
                <a:latin typeface="Helvetica" charset="0"/>
                <a:ea typeface="Helvetica" charset="0"/>
                <a:cs typeface="Helvetica" charset="0"/>
              </a:rPr>
              <a:t>i</a:t>
            </a:r>
            <a:r>
              <a:rPr lang="en-US" baseline="-25000" dirty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log(</a:t>
            </a:r>
            <a:r>
              <a:rPr lang="en-US" dirty="0" err="1">
                <a:latin typeface="Arial" charset="0"/>
                <a:ea typeface="Arial" charset="0"/>
                <a:cs typeface="Arial" charset="0"/>
              </a:rPr>
              <a:t>ϕ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(</a:t>
            </a:r>
            <a:r>
              <a:rPr lang="en-US" b="1" dirty="0" err="1">
                <a:latin typeface="Helvetica" charset="0"/>
                <a:ea typeface="Helvetica" charset="0"/>
                <a:cs typeface="Helvetica" charset="0"/>
              </a:rPr>
              <a:t>w</a:t>
            </a:r>
            <a:r>
              <a:rPr lang="en-US" baseline="30000" dirty="0" err="1">
                <a:latin typeface="Helvetica" charset="0"/>
                <a:ea typeface="Helvetica" charset="0"/>
                <a:cs typeface="Helvetica" charset="0"/>
              </a:rPr>
              <a:t>T</a:t>
            </a:r>
            <a:r>
              <a:rPr lang="en-US" b="1" dirty="0" err="1">
                <a:latin typeface="Helvetica" charset="0"/>
                <a:ea typeface="Helvetica" charset="0"/>
                <a:cs typeface="Helvetica" charset="0"/>
              </a:rPr>
              <a:t>x</a:t>
            </a:r>
            <a:r>
              <a:rPr lang="en-US" b="1" baseline="-25000" dirty="0" err="1">
                <a:latin typeface="Helvetica" charset="0"/>
                <a:ea typeface="Helvetica" charset="0"/>
                <a:cs typeface="Helvetica" charset="0"/>
              </a:rPr>
              <a:t>i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)) </a:t>
            </a:r>
            <a:br>
              <a:rPr lang="en-US" dirty="0">
                <a:latin typeface="Helvetica" charset="0"/>
                <a:ea typeface="Helvetica" charset="0"/>
                <a:cs typeface="Helvetica" charset="0"/>
              </a:rPr>
            </a:b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                                               – (1–</a:t>
            </a:r>
            <a:r>
              <a:rPr lang="en-US" dirty="0" err="1">
                <a:latin typeface="Helvetica" charset="0"/>
                <a:ea typeface="Helvetica" charset="0"/>
                <a:cs typeface="Helvetica" charset="0"/>
              </a:rPr>
              <a:t>y</a:t>
            </a:r>
            <a:r>
              <a:rPr lang="en-US" baseline="-25000" dirty="0" err="1">
                <a:latin typeface="Helvetica" charset="0"/>
                <a:ea typeface="Helvetica" charset="0"/>
                <a:cs typeface="Helvetica" charset="0"/>
              </a:rPr>
              <a:t>i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)</a:t>
            </a:r>
            <a:r>
              <a:rPr lang="en-US" baseline="-25000" dirty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log(1–</a:t>
            </a:r>
            <a:r>
              <a:rPr lang="en-US" dirty="0" err="1">
                <a:latin typeface="Arial" charset="0"/>
                <a:ea typeface="Arial" charset="0"/>
                <a:cs typeface="Arial" charset="0"/>
              </a:rPr>
              <a:t>ϕ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(</a:t>
            </a:r>
            <a:r>
              <a:rPr lang="en-US" b="1" dirty="0" err="1">
                <a:latin typeface="Helvetica" charset="0"/>
                <a:ea typeface="Helvetica" charset="0"/>
                <a:cs typeface="Helvetica" charset="0"/>
              </a:rPr>
              <a:t>w</a:t>
            </a:r>
            <a:r>
              <a:rPr lang="en-US" baseline="30000" dirty="0" err="1">
                <a:latin typeface="Helvetica" charset="0"/>
                <a:ea typeface="Helvetica" charset="0"/>
                <a:cs typeface="Helvetica" charset="0"/>
              </a:rPr>
              <a:t>T</a:t>
            </a:r>
            <a:r>
              <a:rPr lang="en-US" b="1" dirty="0" err="1">
                <a:latin typeface="Helvetica" charset="0"/>
                <a:ea typeface="Helvetica" charset="0"/>
                <a:cs typeface="Helvetica" charset="0"/>
              </a:rPr>
              <a:t>x</a:t>
            </a:r>
            <a:r>
              <a:rPr lang="en-US" b="1" baseline="-25000" dirty="0" err="1">
                <a:latin typeface="Helvetica" charset="0"/>
                <a:ea typeface="Helvetica" charset="0"/>
                <a:cs typeface="Helvetica" charset="0"/>
              </a:rPr>
              <a:t>i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))</a:t>
            </a:r>
          </a:p>
          <a:p>
            <a:pPr marL="0" indent="0">
              <a:buNone/>
            </a:pP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3484" y="5464279"/>
            <a:ext cx="380445" cy="47555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823537" y="5914819"/>
            <a:ext cx="605551" cy="3839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Times" charset="0"/>
                <a:ea typeface="Times" charset="0"/>
                <a:cs typeface="Times" charset="0"/>
              </a:rPr>
              <a:t>i</a:t>
            </a:r>
            <a:r>
              <a:rPr lang="en-US" dirty="0">
                <a:latin typeface="Times" charset="0"/>
                <a:ea typeface="Times" charset="0"/>
                <a:cs typeface="Times" charset="0"/>
              </a:rPr>
              <a:t>=1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882521" y="5174047"/>
            <a:ext cx="505436" cy="3839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" charset="0"/>
                <a:ea typeface="Times" charset="0"/>
                <a:cs typeface="Times" charset="0"/>
              </a:rPr>
              <a:t>N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7706" y="5464279"/>
            <a:ext cx="380445" cy="47555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757759" y="5914819"/>
            <a:ext cx="605551" cy="3839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Times" charset="0"/>
                <a:ea typeface="Times" charset="0"/>
                <a:cs typeface="Times" charset="0"/>
              </a:rPr>
              <a:t>i</a:t>
            </a:r>
            <a:r>
              <a:rPr lang="en-US" dirty="0">
                <a:latin typeface="Times" charset="0"/>
                <a:ea typeface="Times" charset="0"/>
                <a:cs typeface="Times" charset="0"/>
              </a:rPr>
              <a:t>=1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816743" y="5174047"/>
            <a:ext cx="505436" cy="3839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" charset="0"/>
                <a:ea typeface="Times" charset="0"/>
                <a:cs typeface="Times" charset="0"/>
              </a:rPr>
              <a:t>N</a:t>
            </a:r>
          </a:p>
        </p:txBody>
      </p:sp>
    </p:spTree>
    <p:extLst>
      <p:ext uri="{BB962C8B-B14F-4D97-AF65-F5344CB8AC3E}">
        <p14:creationId xmlns:p14="http://schemas.microsoft.com/office/powerpoint/2010/main" val="14348876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Helvetica" charset="0"/>
                <a:ea typeface="Helvetica" charset="0"/>
                <a:cs typeface="Helvetica" charset="0"/>
              </a:rPr>
              <a:t>Learning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We can use gradient descent to minimize the negative log-likelihood, L(</a:t>
            </a:r>
            <a:r>
              <a:rPr lang="en-US" b="1" dirty="0">
                <a:latin typeface="Helvetica" charset="0"/>
                <a:ea typeface="Helvetica" charset="0"/>
                <a:cs typeface="Helvetica" charset="0"/>
              </a:rPr>
              <a:t>w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)</a:t>
            </a:r>
          </a:p>
          <a:p>
            <a:pPr marL="0" indent="0">
              <a:buNone/>
            </a:pPr>
            <a:endParaRPr lang="en-US" sz="1400" dirty="0"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The partial derivative of L with respect to </a:t>
            </a:r>
            <a:r>
              <a:rPr lang="en-US" dirty="0" err="1">
                <a:latin typeface="Helvetica" charset="0"/>
                <a:ea typeface="Helvetica" charset="0"/>
                <a:cs typeface="Helvetica" charset="0"/>
              </a:rPr>
              <a:t>w</a:t>
            </a:r>
            <a:r>
              <a:rPr lang="en-US" baseline="-25000" dirty="0" err="1">
                <a:latin typeface="Helvetica" charset="0"/>
                <a:ea typeface="Helvetica" charset="0"/>
                <a:cs typeface="Helvetica" charset="0"/>
              </a:rPr>
              <a:t>j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 is:</a:t>
            </a:r>
          </a:p>
          <a:p>
            <a:pPr marL="0" indent="0">
              <a:buNone/>
            </a:pPr>
            <a:endParaRPr lang="en-US" dirty="0"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	</a:t>
            </a:r>
            <a:r>
              <a:rPr lang="en-US" dirty="0" err="1">
                <a:latin typeface="Helvetica" charset="0"/>
                <a:ea typeface="Helvetica" charset="0"/>
                <a:cs typeface="Helvetica" charset="0"/>
              </a:rPr>
              <a:t>dL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/</a:t>
            </a:r>
            <a:r>
              <a:rPr lang="en-US" dirty="0" err="1">
                <a:latin typeface="Helvetica" charset="0"/>
                <a:ea typeface="Helvetica" charset="0"/>
                <a:cs typeface="Helvetica" charset="0"/>
              </a:rPr>
              <a:t>dw</a:t>
            </a:r>
            <a:r>
              <a:rPr lang="en-US" baseline="-25000" dirty="0" err="1">
                <a:latin typeface="Helvetica" charset="0"/>
                <a:ea typeface="Helvetica" charset="0"/>
                <a:cs typeface="Helvetica" charset="0"/>
              </a:rPr>
              <a:t>j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 =      </a:t>
            </a:r>
            <a:r>
              <a:rPr lang="en-US" dirty="0" err="1">
                <a:latin typeface="Helvetica" charset="0"/>
                <a:ea typeface="Helvetica" charset="0"/>
                <a:cs typeface="Helvetica" charset="0"/>
              </a:rPr>
              <a:t>x</a:t>
            </a:r>
            <a:r>
              <a:rPr lang="en-US" baseline="-25000" dirty="0" err="1">
                <a:latin typeface="Helvetica" charset="0"/>
                <a:ea typeface="Helvetica" charset="0"/>
                <a:cs typeface="Helvetica" charset="0"/>
              </a:rPr>
              <a:t>ij</a:t>
            </a:r>
            <a:r>
              <a:rPr lang="en-US" baseline="-25000" dirty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(</a:t>
            </a:r>
            <a:r>
              <a:rPr lang="en-US" dirty="0" err="1">
                <a:latin typeface="Helvetica" charset="0"/>
                <a:ea typeface="Helvetica" charset="0"/>
                <a:cs typeface="Helvetica" charset="0"/>
              </a:rPr>
              <a:t>y</a:t>
            </a:r>
            <a:r>
              <a:rPr lang="en-US" baseline="-25000" dirty="0" err="1">
                <a:latin typeface="Helvetica" charset="0"/>
                <a:ea typeface="Helvetica" charset="0"/>
                <a:cs typeface="Helvetica" charset="0"/>
              </a:rPr>
              <a:t>i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 – </a:t>
            </a:r>
            <a:r>
              <a:rPr lang="en-US" dirty="0" err="1">
                <a:latin typeface="Arial" charset="0"/>
                <a:ea typeface="Arial" charset="0"/>
                <a:cs typeface="Arial" charset="0"/>
              </a:rPr>
              <a:t>ϕ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(</a:t>
            </a:r>
            <a:r>
              <a:rPr lang="en-US" b="1" dirty="0" err="1">
                <a:latin typeface="Helvetica" charset="0"/>
                <a:ea typeface="Helvetica" charset="0"/>
                <a:cs typeface="Helvetica" charset="0"/>
              </a:rPr>
              <a:t>w</a:t>
            </a:r>
            <a:r>
              <a:rPr lang="en-US" baseline="30000" dirty="0" err="1">
                <a:latin typeface="Helvetica" charset="0"/>
                <a:ea typeface="Helvetica" charset="0"/>
                <a:cs typeface="Helvetica" charset="0"/>
              </a:rPr>
              <a:t>T</a:t>
            </a:r>
            <a:r>
              <a:rPr lang="en-US" b="1" dirty="0" err="1">
                <a:latin typeface="Helvetica" charset="0"/>
                <a:ea typeface="Helvetica" charset="0"/>
                <a:cs typeface="Helvetica" charset="0"/>
              </a:rPr>
              <a:t>x</a:t>
            </a:r>
            <a:r>
              <a:rPr lang="en-US" b="1" baseline="-25000" dirty="0" err="1">
                <a:latin typeface="Helvetica" charset="0"/>
                <a:ea typeface="Helvetica" charset="0"/>
                <a:cs typeface="Helvetica" charset="0"/>
              </a:rPr>
              <a:t>i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))</a:t>
            </a:r>
            <a:endParaRPr lang="en-US" baseline="-25000" dirty="0"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   </a:t>
            </a:r>
            <a:br>
              <a:rPr lang="en-US" dirty="0">
                <a:latin typeface="Helvetica" charset="0"/>
                <a:ea typeface="Helvetica" charset="0"/>
                <a:cs typeface="Helvetica" charset="0"/>
              </a:rPr>
            </a:br>
            <a:endParaRPr lang="en-US" dirty="0"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endParaRPr lang="en-US" dirty="0"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4458" y="4060022"/>
            <a:ext cx="380445" cy="47555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064511" y="4510562"/>
            <a:ext cx="605551" cy="3839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Times" charset="0"/>
                <a:ea typeface="Times" charset="0"/>
                <a:cs typeface="Times" charset="0"/>
              </a:rPr>
              <a:t>i</a:t>
            </a:r>
            <a:r>
              <a:rPr lang="en-US" dirty="0">
                <a:latin typeface="Times" charset="0"/>
                <a:ea typeface="Times" charset="0"/>
                <a:cs typeface="Times" charset="0"/>
              </a:rPr>
              <a:t>=1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123495" y="3769790"/>
            <a:ext cx="505436" cy="3839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" charset="0"/>
                <a:ea typeface="Times" charset="0"/>
                <a:cs typeface="Times" charset="0"/>
              </a:rPr>
              <a:t>N</a:t>
            </a:r>
          </a:p>
        </p:txBody>
      </p:sp>
    </p:spTree>
    <p:extLst>
      <p:ext uri="{BB962C8B-B14F-4D97-AF65-F5344CB8AC3E}">
        <p14:creationId xmlns:p14="http://schemas.microsoft.com/office/powerpoint/2010/main" val="1488146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Helvetica" charset="0"/>
                <a:ea typeface="Helvetica" charset="0"/>
                <a:cs typeface="Helvetica" charset="0"/>
              </a:rPr>
              <a:t>Learning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51793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We can use gradient descent to minimize the negative log-likelihood, L(</a:t>
            </a:r>
            <a:r>
              <a:rPr lang="en-US" b="1" dirty="0">
                <a:latin typeface="Helvetica" charset="0"/>
                <a:ea typeface="Helvetica" charset="0"/>
                <a:cs typeface="Helvetica" charset="0"/>
              </a:rPr>
              <a:t>w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)</a:t>
            </a:r>
          </a:p>
          <a:p>
            <a:pPr marL="0" indent="0">
              <a:buNone/>
            </a:pPr>
            <a:endParaRPr lang="en-US" sz="1400" dirty="0"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The partial derivative of L with respect to </a:t>
            </a:r>
            <a:r>
              <a:rPr lang="en-US" dirty="0" err="1">
                <a:latin typeface="Helvetica" charset="0"/>
                <a:ea typeface="Helvetica" charset="0"/>
                <a:cs typeface="Helvetica" charset="0"/>
              </a:rPr>
              <a:t>w</a:t>
            </a:r>
            <a:r>
              <a:rPr lang="en-US" baseline="-25000" dirty="0" err="1">
                <a:latin typeface="Helvetica" charset="0"/>
                <a:ea typeface="Helvetica" charset="0"/>
                <a:cs typeface="Helvetica" charset="0"/>
              </a:rPr>
              <a:t>j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 is:</a:t>
            </a:r>
          </a:p>
          <a:p>
            <a:pPr marL="0" indent="0">
              <a:buNone/>
            </a:pPr>
            <a:endParaRPr lang="en-US" dirty="0"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	</a:t>
            </a:r>
            <a:r>
              <a:rPr lang="en-US" dirty="0" err="1">
                <a:latin typeface="Helvetica" charset="0"/>
                <a:ea typeface="Helvetica" charset="0"/>
                <a:cs typeface="Helvetica" charset="0"/>
              </a:rPr>
              <a:t>dL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/</a:t>
            </a:r>
            <a:r>
              <a:rPr lang="en-US" dirty="0" err="1">
                <a:latin typeface="Helvetica" charset="0"/>
                <a:ea typeface="Helvetica" charset="0"/>
                <a:cs typeface="Helvetica" charset="0"/>
              </a:rPr>
              <a:t>dw</a:t>
            </a:r>
            <a:r>
              <a:rPr lang="en-US" baseline="-25000" dirty="0" err="1">
                <a:latin typeface="Helvetica" charset="0"/>
                <a:ea typeface="Helvetica" charset="0"/>
                <a:cs typeface="Helvetica" charset="0"/>
              </a:rPr>
              <a:t>j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 =      </a:t>
            </a:r>
            <a:r>
              <a:rPr lang="en-US" dirty="0" err="1">
                <a:latin typeface="Helvetica" charset="0"/>
                <a:ea typeface="Helvetica" charset="0"/>
                <a:cs typeface="Helvetica" charset="0"/>
              </a:rPr>
              <a:t>x</a:t>
            </a:r>
            <a:r>
              <a:rPr lang="en-US" baseline="-25000" dirty="0" err="1">
                <a:latin typeface="Helvetica" charset="0"/>
                <a:ea typeface="Helvetica" charset="0"/>
                <a:cs typeface="Helvetica" charset="0"/>
              </a:rPr>
              <a:t>ij</a:t>
            </a:r>
            <a:r>
              <a:rPr lang="en-US" baseline="-25000" dirty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>
                <a:solidFill>
                  <a:srgbClr val="C00000"/>
                </a:solidFill>
                <a:latin typeface="Helvetica" charset="0"/>
                <a:ea typeface="Helvetica" charset="0"/>
                <a:cs typeface="Helvetica" charset="0"/>
              </a:rPr>
              <a:t>(</a:t>
            </a:r>
            <a:r>
              <a:rPr lang="en-US" dirty="0" err="1">
                <a:solidFill>
                  <a:srgbClr val="C00000"/>
                </a:solidFill>
                <a:latin typeface="Helvetica" charset="0"/>
                <a:ea typeface="Helvetica" charset="0"/>
                <a:cs typeface="Helvetica" charset="0"/>
              </a:rPr>
              <a:t>y</a:t>
            </a:r>
            <a:r>
              <a:rPr lang="en-US" baseline="-25000" dirty="0" err="1">
                <a:solidFill>
                  <a:srgbClr val="C00000"/>
                </a:solidFill>
                <a:latin typeface="Helvetica" charset="0"/>
                <a:ea typeface="Helvetica" charset="0"/>
                <a:cs typeface="Helvetica" charset="0"/>
              </a:rPr>
              <a:t>i</a:t>
            </a:r>
            <a:r>
              <a:rPr lang="en-US" dirty="0">
                <a:solidFill>
                  <a:srgbClr val="C00000"/>
                </a:solidFill>
                <a:latin typeface="Helvetica" charset="0"/>
                <a:ea typeface="Helvetica" charset="0"/>
                <a:cs typeface="Helvetica" charset="0"/>
              </a:rPr>
              <a:t> – </a:t>
            </a:r>
            <a:r>
              <a:rPr lang="en-US" dirty="0" err="1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ϕ</a:t>
            </a:r>
            <a:r>
              <a:rPr lang="en-US" dirty="0">
                <a:solidFill>
                  <a:srgbClr val="C00000"/>
                </a:solidFill>
                <a:latin typeface="Helvetica" charset="0"/>
                <a:ea typeface="Helvetica" charset="0"/>
                <a:cs typeface="Helvetica" charset="0"/>
              </a:rPr>
              <a:t>(</a:t>
            </a:r>
            <a:r>
              <a:rPr lang="en-US" b="1" dirty="0" err="1">
                <a:solidFill>
                  <a:srgbClr val="C00000"/>
                </a:solidFill>
                <a:latin typeface="Helvetica" charset="0"/>
                <a:ea typeface="Helvetica" charset="0"/>
                <a:cs typeface="Helvetica" charset="0"/>
              </a:rPr>
              <a:t>w</a:t>
            </a:r>
            <a:r>
              <a:rPr lang="en-US" baseline="30000" dirty="0" err="1">
                <a:solidFill>
                  <a:srgbClr val="C00000"/>
                </a:solidFill>
                <a:latin typeface="Helvetica" charset="0"/>
                <a:ea typeface="Helvetica" charset="0"/>
                <a:cs typeface="Helvetica" charset="0"/>
              </a:rPr>
              <a:t>T</a:t>
            </a:r>
            <a:r>
              <a:rPr lang="en-US" b="1" dirty="0" err="1">
                <a:solidFill>
                  <a:srgbClr val="C00000"/>
                </a:solidFill>
                <a:latin typeface="Helvetica" charset="0"/>
                <a:ea typeface="Helvetica" charset="0"/>
                <a:cs typeface="Helvetica" charset="0"/>
              </a:rPr>
              <a:t>x</a:t>
            </a:r>
            <a:r>
              <a:rPr lang="en-US" b="1" baseline="-25000" dirty="0" err="1">
                <a:solidFill>
                  <a:srgbClr val="C00000"/>
                </a:solidFill>
                <a:latin typeface="Helvetica" charset="0"/>
                <a:ea typeface="Helvetica" charset="0"/>
                <a:cs typeface="Helvetica" charset="0"/>
              </a:rPr>
              <a:t>i</a:t>
            </a:r>
            <a:r>
              <a:rPr lang="en-US" dirty="0">
                <a:solidFill>
                  <a:srgbClr val="C00000"/>
                </a:solidFill>
                <a:latin typeface="Helvetica" charset="0"/>
                <a:ea typeface="Helvetica" charset="0"/>
                <a:cs typeface="Helvetica" charset="0"/>
              </a:rPr>
              <a:t>))</a:t>
            </a:r>
          </a:p>
          <a:p>
            <a:pPr marL="0" indent="0">
              <a:buNone/>
            </a:pPr>
            <a:endParaRPr lang="en-US" sz="1400" dirty="0"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		if </a:t>
            </a:r>
            <a:r>
              <a:rPr lang="en-US" dirty="0" err="1">
                <a:latin typeface="Helvetica" charset="0"/>
                <a:ea typeface="Helvetica" charset="0"/>
                <a:cs typeface="Helvetica" charset="0"/>
              </a:rPr>
              <a:t>y</a:t>
            </a:r>
            <a:r>
              <a:rPr lang="en-US" baseline="-25000" dirty="0" err="1">
                <a:latin typeface="Helvetica" charset="0"/>
                <a:ea typeface="Helvetica" charset="0"/>
                <a:cs typeface="Helvetica" charset="0"/>
              </a:rPr>
              <a:t>i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 = 1… </a:t>
            </a:r>
          </a:p>
          <a:p>
            <a:pPr marL="0" indent="0">
              <a:buNone/>
            </a:pP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	</a:t>
            </a:r>
            <a:r>
              <a:rPr lang="en-US" sz="2600" dirty="0">
                <a:latin typeface="Helvetica" charset="0"/>
                <a:ea typeface="Helvetica" charset="0"/>
                <a:cs typeface="Helvetica" charset="0"/>
              </a:rPr>
              <a:t>	   The derivative will be 0 if </a:t>
            </a:r>
            <a:r>
              <a:rPr lang="en-US" sz="2600" dirty="0" err="1">
                <a:latin typeface="Arial" charset="0"/>
                <a:ea typeface="Arial" charset="0"/>
                <a:cs typeface="Arial" charset="0"/>
              </a:rPr>
              <a:t>ϕ</a:t>
            </a:r>
            <a:r>
              <a:rPr lang="en-US" sz="2600" dirty="0">
                <a:latin typeface="Helvetica" charset="0"/>
                <a:ea typeface="Helvetica" charset="0"/>
                <a:cs typeface="Helvetica" charset="0"/>
              </a:rPr>
              <a:t>(</a:t>
            </a:r>
            <a:r>
              <a:rPr lang="en-US" sz="2600" b="1" dirty="0" err="1">
                <a:latin typeface="Helvetica" charset="0"/>
                <a:ea typeface="Helvetica" charset="0"/>
                <a:cs typeface="Helvetica" charset="0"/>
              </a:rPr>
              <a:t>w</a:t>
            </a:r>
            <a:r>
              <a:rPr lang="en-US" sz="2600" baseline="30000" dirty="0" err="1">
                <a:latin typeface="Helvetica" charset="0"/>
                <a:ea typeface="Helvetica" charset="0"/>
                <a:cs typeface="Helvetica" charset="0"/>
              </a:rPr>
              <a:t>T</a:t>
            </a:r>
            <a:r>
              <a:rPr lang="en-US" sz="2600" b="1" dirty="0" err="1">
                <a:latin typeface="Helvetica" charset="0"/>
                <a:ea typeface="Helvetica" charset="0"/>
                <a:cs typeface="Helvetica" charset="0"/>
              </a:rPr>
              <a:t>x</a:t>
            </a:r>
            <a:r>
              <a:rPr lang="en-US" sz="2600" b="1" baseline="-25000" dirty="0" err="1">
                <a:latin typeface="Helvetica" charset="0"/>
                <a:ea typeface="Helvetica" charset="0"/>
                <a:cs typeface="Helvetica" charset="0"/>
              </a:rPr>
              <a:t>i</a:t>
            </a:r>
            <a:r>
              <a:rPr lang="en-US" sz="2600" dirty="0">
                <a:latin typeface="Helvetica" charset="0"/>
                <a:ea typeface="Helvetica" charset="0"/>
                <a:cs typeface="Helvetica" charset="0"/>
              </a:rPr>
              <a:t>)=1</a:t>
            </a:r>
          </a:p>
          <a:p>
            <a:pPr marL="0" indent="0">
              <a:buNone/>
            </a:pPr>
            <a:r>
              <a:rPr lang="en-US" sz="2600" dirty="0">
                <a:latin typeface="Helvetica" charset="0"/>
                <a:ea typeface="Helvetica" charset="0"/>
                <a:cs typeface="Helvetica" charset="0"/>
              </a:rPr>
              <a:t>		   </a:t>
            </a:r>
            <a:r>
              <a:rPr lang="en-US" sz="2400" dirty="0">
                <a:latin typeface="Helvetica" charset="0"/>
                <a:ea typeface="Helvetica" charset="0"/>
                <a:cs typeface="Helvetica" charset="0"/>
              </a:rPr>
              <a:t> (that is, the probability that </a:t>
            </a:r>
            <a:r>
              <a:rPr lang="en-US" sz="2400" dirty="0" err="1">
                <a:latin typeface="Helvetica" charset="0"/>
                <a:ea typeface="Helvetica" charset="0"/>
                <a:cs typeface="Helvetica" charset="0"/>
              </a:rPr>
              <a:t>y</a:t>
            </a:r>
            <a:r>
              <a:rPr lang="en-US" sz="2400" baseline="-25000" dirty="0" err="1">
                <a:latin typeface="Helvetica" charset="0"/>
                <a:ea typeface="Helvetica" charset="0"/>
                <a:cs typeface="Helvetica" charset="0"/>
              </a:rPr>
              <a:t>i</a:t>
            </a:r>
            <a:r>
              <a:rPr lang="en-US" sz="2400" dirty="0">
                <a:latin typeface="Helvetica" charset="0"/>
                <a:ea typeface="Helvetica" charset="0"/>
                <a:cs typeface="Helvetica" charset="0"/>
              </a:rPr>
              <a:t>=1 is 1,</a:t>
            </a:r>
            <a:br>
              <a:rPr lang="en-US" sz="2400" dirty="0">
                <a:latin typeface="Helvetica" charset="0"/>
                <a:ea typeface="Helvetica" charset="0"/>
                <a:cs typeface="Helvetica" charset="0"/>
              </a:rPr>
            </a:br>
            <a:r>
              <a:rPr lang="en-US" sz="2400" dirty="0">
                <a:latin typeface="Helvetica" charset="0"/>
                <a:ea typeface="Helvetica" charset="0"/>
                <a:cs typeface="Helvetica" charset="0"/>
              </a:rPr>
              <a:t>			according to the classifier)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4458" y="4060022"/>
            <a:ext cx="380445" cy="47555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064511" y="4510562"/>
            <a:ext cx="605551" cy="3839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Times" charset="0"/>
                <a:ea typeface="Times" charset="0"/>
                <a:cs typeface="Times" charset="0"/>
              </a:rPr>
              <a:t>i</a:t>
            </a:r>
            <a:r>
              <a:rPr lang="en-US" dirty="0">
                <a:latin typeface="Times" charset="0"/>
                <a:ea typeface="Times" charset="0"/>
                <a:cs typeface="Times" charset="0"/>
              </a:rPr>
              <a:t>=1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123495" y="3769790"/>
            <a:ext cx="505436" cy="3839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" charset="0"/>
                <a:ea typeface="Times" charset="0"/>
                <a:cs typeface="Times" charset="0"/>
              </a:rPr>
              <a:t>N</a:t>
            </a:r>
          </a:p>
        </p:txBody>
      </p:sp>
    </p:spTree>
    <p:extLst>
      <p:ext uri="{BB962C8B-B14F-4D97-AF65-F5344CB8AC3E}">
        <p14:creationId xmlns:p14="http://schemas.microsoft.com/office/powerpoint/2010/main" val="788061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Helvetica" charset="0"/>
                <a:ea typeface="Helvetica" charset="0"/>
                <a:cs typeface="Helvetica" charset="0"/>
              </a:rPr>
              <a:t>Learning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51793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We can use gradient descent to minimize the negative log-likelihood, L(</a:t>
            </a:r>
            <a:r>
              <a:rPr lang="en-US" b="1" dirty="0">
                <a:latin typeface="Helvetica" charset="0"/>
                <a:ea typeface="Helvetica" charset="0"/>
                <a:cs typeface="Helvetica" charset="0"/>
              </a:rPr>
              <a:t>w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)</a:t>
            </a:r>
          </a:p>
          <a:p>
            <a:pPr marL="0" indent="0">
              <a:buNone/>
            </a:pPr>
            <a:endParaRPr lang="en-US" sz="1400" dirty="0"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The partial derivative of L with respect to </a:t>
            </a:r>
            <a:r>
              <a:rPr lang="en-US" dirty="0" err="1">
                <a:latin typeface="Helvetica" charset="0"/>
                <a:ea typeface="Helvetica" charset="0"/>
                <a:cs typeface="Helvetica" charset="0"/>
              </a:rPr>
              <a:t>w</a:t>
            </a:r>
            <a:r>
              <a:rPr lang="en-US" baseline="-25000" dirty="0" err="1">
                <a:latin typeface="Helvetica" charset="0"/>
                <a:ea typeface="Helvetica" charset="0"/>
                <a:cs typeface="Helvetica" charset="0"/>
              </a:rPr>
              <a:t>j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 is:</a:t>
            </a:r>
          </a:p>
          <a:p>
            <a:pPr marL="0" indent="0">
              <a:buNone/>
            </a:pPr>
            <a:endParaRPr lang="en-US" dirty="0"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	</a:t>
            </a:r>
            <a:r>
              <a:rPr lang="en-US" dirty="0" err="1">
                <a:latin typeface="Helvetica" charset="0"/>
                <a:ea typeface="Helvetica" charset="0"/>
                <a:cs typeface="Helvetica" charset="0"/>
              </a:rPr>
              <a:t>dL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/</a:t>
            </a:r>
            <a:r>
              <a:rPr lang="en-US" dirty="0" err="1">
                <a:latin typeface="Helvetica" charset="0"/>
                <a:ea typeface="Helvetica" charset="0"/>
                <a:cs typeface="Helvetica" charset="0"/>
              </a:rPr>
              <a:t>dw</a:t>
            </a:r>
            <a:r>
              <a:rPr lang="en-US" baseline="-25000" dirty="0" err="1">
                <a:latin typeface="Helvetica" charset="0"/>
                <a:ea typeface="Helvetica" charset="0"/>
                <a:cs typeface="Helvetica" charset="0"/>
              </a:rPr>
              <a:t>j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 =      </a:t>
            </a:r>
            <a:r>
              <a:rPr lang="en-US" dirty="0" err="1">
                <a:latin typeface="Helvetica" charset="0"/>
                <a:ea typeface="Helvetica" charset="0"/>
                <a:cs typeface="Helvetica" charset="0"/>
              </a:rPr>
              <a:t>x</a:t>
            </a:r>
            <a:r>
              <a:rPr lang="en-US" baseline="-25000" dirty="0" err="1">
                <a:latin typeface="Helvetica" charset="0"/>
                <a:ea typeface="Helvetica" charset="0"/>
                <a:cs typeface="Helvetica" charset="0"/>
              </a:rPr>
              <a:t>ij</a:t>
            </a:r>
            <a:r>
              <a:rPr lang="en-US" baseline="-25000" dirty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>
                <a:solidFill>
                  <a:srgbClr val="C00000"/>
                </a:solidFill>
                <a:latin typeface="Helvetica" charset="0"/>
                <a:ea typeface="Helvetica" charset="0"/>
                <a:cs typeface="Helvetica" charset="0"/>
              </a:rPr>
              <a:t>(</a:t>
            </a:r>
            <a:r>
              <a:rPr lang="en-US" dirty="0" err="1">
                <a:solidFill>
                  <a:srgbClr val="C00000"/>
                </a:solidFill>
                <a:latin typeface="Helvetica" charset="0"/>
                <a:ea typeface="Helvetica" charset="0"/>
                <a:cs typeface="Helvetica" charset="0"/>
              </a:rPr>
              <a:t>y</a:t>
            </a:r>
            <a:r>
              <a:rPr lang="en-US" baseline="-25000" dirty="0" err="1">
                <a:solidFill>
                  <a:srgbClr val="C00000"/>
                </a:solidFill>
                <a:latin typeface="Helvetica" charset="0"/>
                <a:ea typeface="Helvetica" charset="0"/>
                <a:cs typeface="Helvetica" charset="0"/>
              </a:rPr>
              <a:t>i</a:t>
            </a:r>
            <a:r>
              <a:rPr lang="en-US" dirty="0">
                <a:solidFill>
                  <a:srgbClr val="C00000"/>
                </a:solidFill>
                <a:latin typeface="Helvetica" charset="0"/>
                <a:ea typeface="Helvetica" charset="0"/>
                <a:cs typeface="Helvetica" charset="0"/>
              </a:rPr>
              <a:t> – </a:t>
            </a:r>
            <a:r>
              <a:rPr lang="en-US" dirty="0" err="1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ϕ</a:t>
            </a:r>
            <a:r>
              <a:rPr lang="en-US" dirty="0">
                <a:solidFill>
                  <a:srgbClr val="C00000"/>
                </a:solidFill>
                <a:latin typeface="Helvetica" charset="0"/>
                <a:ea typeface="Helvetica" charset="0"/>
                <a:cs typeface="Helvetica" charset="0"/>
              </a:rPr>
              <a:t>(</a:t>
            </a:r>
            <a:r>
              <a:rPr lang="en-US" b="1" dirty="0" err="1">
                <a:solidFill>
                  <a:srgbClr val="C00000"/>
                </a:solidFill>
                <a:latin typeface="Helvetica" charset="0"/>
                <a:ea typeface="Helvetica" charset="0"/>
                <a:cs typeface="Helvetica" charset="0"/>
              </a:rPr>
              <a:t>w</a:t>
            </a:r>
            <a:r>
              <a:rPr lang="en-US" baseline="30000" dirty="0" err="1">
                <a:solidFill>
                  <a:srgbClr val="C00000"/>
                </a:solidFill>
                <a:latin typeface="Helvetica" charset="0"/>
                <a:ea typeface="Helvetica" charset="0"/>
                <a:cs typeface="Helvetica" charset="0"/>
              </a:rPr>
              <a:t>T</a:t>
            </a:r>
            <a:r>
              <a:rPr lang="en-US" b="1" dirty="0" err="1">
                <a:solidFill>
                  <a:srgbClr val="C00000"/>
                </a:solidFill>
                <a:latin typeface="Helvetica" charset="0"/>
                <a:ea typeface="Helvetica" charset="0"/>
                <a:cs typeface="Helvetica" charset="0"/>
              </a:rPr>
              <a:t>x</a:t>
            </a:r>
            <a:r>
              <a:rPr lang="en-US" b="1" baseline="-25000" dirty="0" err="1">
                <a:solidFill>
                  <a:srgbClr val="C00000"/>
                </a:solidFill>
                <a:latin typeface="Helvetica" charset="0"/>
                <a:ea typeface="Helvetica" charset="0"/>
                <a:cs typeface="Helvetica" charset="0"/>
              </a:rPr>
              <a:t>i</a:t>
            </a:r>
            <a:r>
              <a:rPr lang="en-US" dirty="0">
                <a:solidFill>
                  <a:srgbClr val="C00000"/>
                </a:solidFill>
                <a:latin typeface="Helvetica" charset="0"/>
                <a:ea typeface="Helvetica" charset="0"/>
                <a:cs typeface="Helvetica" charset="0"/>
              </a:rPr>
              <a:t>))</a:t>
            </a:r>
          </a:p>
          <a:p>
            <a:pPr marL="0" indent="0">
              <a:buNone/>
            </a:pPr>
            <a:endParaRPr lang="en-US" sz="1400" dirty="0"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		if </a:t>
            </a:r>
            <a:r>
              <a:rPr lang="en-US" dirty="0" err="1">
                <a:latin typeface="Helvetica" charset="0"/>
                <a:ea typeface="Helvetica" charset="0"/>
                <a:cs typeface="Helvetica" charset="0"/>
              </a:rPr>
              <a:t>y</a:t>
            </a:r>
            <a:r>
              <a:rPr lang="en-US" baseline="-25000" dirty="0" err="1">
                <a:latin typeface="Helvetica" charset="0"/>
                <a:ea typeface="Helvetica" charset="0"/>
                <a:cs typeface="Helvetica" charset="0"/>
              </a:rPr>
              <a:t>i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 = 1… </a:t>
            </a:r>
          </a:p>
          <a:p>
            <a:pPr marL="0" indent="0">
              <a:buNone/>
            </a:pP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	</a:t>
            </a:r>
            <a:r>
              <a:rPr lang="en-US" sz="2600" dirty="0">
                <a:latin typeface="Helvetica" charset="0"/>
                <a:ea typeface="Helvetica" charset="0"/>
                <a:cs typeface="Helvetica" charset="0"/>
              </a:rPr>
              <a:t>	   The derivative will be positive </a:t>
            </a:r>
            <a:br>
              <a:rPr lang="en-US" sz="2600" dirty="0">
                <a:latin typeface="Helvetica" charset="0"/>
                <a:ea typeface="Helvetica" charset="0"/>
                <a:cs typeface="Helvetica" charset="0"/>
              </a:rPr>
            </a:br>
            <a:r>
              <a:rPr lang="en-US" sz="2600" dirty="0">
                <a:latin typeface="Helvetica" charset="0"/>
                <a:ea typeface="Helvetica" charset="0"/>
                <a:cs typeface="Helvetica" charset="0"/>
              </a:rPr>
              <a:t>		    if </a:t>
            </a:r>
            <a:r>
              <a:rPr lang="en-US" sz="2600" dirty="0" err="1">
                <a:latin typeface="Arial" charset="0"/>
                <a:ea typeface="Arial" charset="0"/>
                <a:cs typeface="Arial" charset="0"/>
              </a:rPr>
              <a:t>ϕ</a:t>
            </a:r>
            <a:r>
              <a:rPr lang="en-US" sz="2600" dirty="0">
                <a:latin typeface="Helvetica" charset="0"/>
                <a:ea typeface="Helvetica" charset="0"/>
                <a:cs typeface="Helvetica" charset="0"/>
              </a:rPr>
              <a:t>(</a:t>
            </a:r>
            <a:r>
              <a:rPr lang="en-US" sz="2600" b="1" dirty="0" err="1">
                <a:latin typeface="Helvetica" charset="0"/>
                <a:ea typeface="Helvetica" charset="0"/>
                <a:cs typeface="Helvetica" charset="0"/>
              </a:rPr>
              <a:t>w</a:t>
            </a:r>
            <a:r>
              <a:rPr lang="en-US" sz="2600" baseline="30000" dirty="0" err="1">
                <a:latin typeface="Helvetica" charset="0"/>
                <a:ea typeface="Helvetica" charset="0"/>
                <a:cs typeface="Helvetica" charset="0"/>
              </a:rPr>
              <a:t>T</a:t>
            </a:r>
            <a:r>
              <a:rPr lang="en-US" sz="2600" b="1" dirty="0" err="1">
                <a:latin typeface="Helvetica" charset="0"/>
                <a:ea typeface="Helvetica" charset="0"/>
                <a:cs typeface="Helvetica" charset="0"/>
              </a:rPr>
              <a:t>x</a:t>
            </a:r>
            <a:r>
              <a:rPr lang="en-US" sz="2600" b="1" baseline="-25000" dirty="0" err="1">
                <a:latin typeface="Helvetica" charset="0"/>
                <a:ea typeface="Helvetica" charset="0"/>
                <a:cs typeface="Helvetica" charset="0"/>
              </a:rPr>
              <a:t>i</a:t>
            </a:r>
            <a:r>
              <a:rPr lang="en-US" sz="2600" dirty="0">
                <a:latin typeface="Helvetica" charset="0"/>
                <a:ea typeface="Helvetica" charset="0"/>
                <a:cs typeface="Helvetica" charset="0"/>
              </a:rPr>
              <a:t>) &lt; 1</a:t>
            </a:r>
          </a:p>
          <a:p>
            <a:pPr marL="0" indent="0">
              <a:buNone/>
            </a:pPr>
            <a:r>
              <a:rPr lang="en-US" sz="2600" dirty="0">
                <a:latin typeface="Helvetica" charset="0"/>
                <a:ea typeface="Helvetica" charset="0"/>
                <a:cs typeface="Helvetica" charset="0"/>
              </a:rPr>
              <a:t>		   </a:t>
            </a:r>
            <a:r>
              <a:rPr lang="en-US" sz="2400" dirty="0">
                <a:latin typeface="Helvetica" charset="0"/>
                <a:ea typeface="Helvetica" charset="0"/>
                <a:cs typeface="Helvetica" charset="0"/>
              </a:rPr>
              <a:t> (the probability was an underestimate)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4458" y="4060022"/>
            <a:ext cx="380445" cy="47555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064511" y="4510562"/>
            <a:ext cx="605551" cy="3839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Times" charset="0"/>
                <a:ea typeface="Times" charset="0"/>
                <a:cs typeface="Times" charset="0"/>
              </a:rPr>
              <a:t>i</a:t>
            </a:r>
            <a:r>
              <a:rPr lang="en-US" dirty="0">
                <a:latin typeface="Times" charset="0"/>
                <a:ea typeface="Times" charset="0"/>
                <a:cs typeface="Times" charset="0"/>
              </a:rPr>
              <a:t>=1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123495" y="3769790"/>
            <a:ext cx="505436" cy="3839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" charset="0"/>
                <a:ea typeface="Times" charset="0"/>
                <a:cs typeface="Times" charset="0"/>
              </a:rPr>
              <a:t>N</a:t>
            </a:r>
          </a:p>
        </p:txBody>
      </p:sp>
    </p:spTree>
    <p:extLst>
      <p:ext uri="{BB962C8B-B14F-4D97-AF65-F5344CB8AC3E}">
        <p14:creationId xmlns:p14="http://schemas.microsoft.com/office/powerpoint/2010/main" val="666414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Helvetica" charset="0"/>
                <a:ea typeface="Helvetica" charset="0"/>
                <a:cs typeface="Helvetica" charset="0"/>
              </a:rPr>
              <a:t>Learning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51793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We can use gradient descent to minimize the negative log-likelihood, L(</a:t>
            </a:r>
            <a:r>
              <a:rPr lang="en-US" b="1" dirty="0">
                <a:latin typeface="Helvetica" charset="0"/>
                <a:ea typeface="Helvetica" charset="0"/>
                <a:cs typeface="Helvetica" charset="0"/>
              </a:rPr>
              <a:t>w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)</a:t>
            </a:r>
          </a:p>
          <a:p>
            <a:pPr marL="0" indent="0">
              <a:buNone/>
            </a:pPr>
            <a:endParaRPr lang="en-US" sz="1400" dirty="0"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The partial derivative of L with respect to </a:t>
            </a:r>
            <a:r>
              <a:rPr lang="en-US" dirty="0" err="1">
                <a:latin typeface="Helvetica" charset="0"/>
                <a:ea typeface="Helvetica" charset="0"/>
                <a:cs typeface="Helvetica" charset="0"/>
              </a:rPr>
              <a:t>w</a:t>
            </a:r>
            <a:r>
              <a:rPr lang="en-US" baseline="-25000" dirty="0" err="1">
                <a:latin typeface="Helvetica" charset="0"/>
                <a:ea typeface="Helvetica" charset="0"/>
                <a:cs typeface="Helvetica" charset="0"/>
              </a:rPr>
              <a:t>j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 is:</a:t>
            </a:r>
          </a:p>
          <a:p>
            <a:pPr marL="0" indent="0">
              <a:buNone/>
            </a:pPr>
            <a:endParaRPr lang="en-US" dirty="0"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	</a:t>
            </a:r>
            <a:r>
              <a:rPr lang="en-US" dirty="0" err="1">
                <a:latin typeface="Helvetica" charset="0"/>
                <a:ea typeface="Helvetica" charset="0"/>
                <a:cs typeface="Helvetica" charset="0"/>
              </a:rPr>
              <a:t>dL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/</a:t>
            </a:r>
            <a:r>
              <a:rPr lang="en-US" dirty="0" err="1">
                <a:latin typeface="Helvetica" charset="0"/>
                <a:ea typeface="Helvetica" charset="0"/>
                <a:cs typeface="Helvetica" charset="0"/>
              </a:rPr>
              <a:t>dw</a:t>
            </a:r>
            <a:r>
              <a:rPr lang="en-US" baseline="-25000" dirty="0" err="1">
                <a:latin typeface="Helvetica" charset="0"/>
                <a:ea typeface="Helvetica" charset="0"/>
                <a:cs typeface="Helvetica" charset="0"/>
              </a:rPr>
              <a:t>j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 =      </a:t>
            </a:r>
            <a:r>
              <a:rPr lang="en-US" dirty="0" err="1">
                <a:latin typeface="Helvetica" charset="0"/>
                <a:ea typeface="Helvetica" charset="0"/>
                <a:cs typeface="Helvetica" charset="0"/>
              </a:rPr>
              <a:t>x</a:t>
            </a:r>
            <a:r>
              <a:rPr lang="en-US" baseline="-25000" dirty="0" err="1">
                <a:latin typeface="Helvetica" charset="0"/>
                <a:ea typeface="Helvetica" charset="0"/>
                <a:cs typeface="Helvetica" charset="0"/>
              </a:rPr>
              <a:t>ij</a:t>
            </a:r>
            <a:r>
              <a:rPr lang="en-US" baseline="-25000" dirty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>
                <a:solidFill>
                  <a:srgbClr val="C00000"/>
                </a:solidFill>
                <a:latin typeface="Helvetica" charset="0"/>
                <a:ea typeface="Helvetica" charset="0"/>
                <a:cs typeface="Helvetica" charset="0"/>
              </a:rPr>
              <a:t>(</a:t>
            </a:r>
            <a:r>
              <a:rPr lang="en-US" dirty="0" err="1">
                <a:solidFill>
                  <a:srgbClr val="C00000"/>
                </a:solidFill>
                <a:latin typeface="Helvetica" charset="0"/>
                <a:ea typeface="Helvetica" charset="0"/>
                <a:cs typeface="Helvetica" charset="0"/>
              </a:rPr>
              <a:t>y</a:t>
            </a:r>
            <a:r>
              <a:rPr lang="en-US" baseline="-25000" dirty="0" err="1">
                <a:solidFill>
                  <a:srgbClr val="C00000"/>
                </a:solidFill>
                <a:latin typeface="Helvetica" charset="0"/>
                <a:ea typeface="Helvetica" charset="0"/>
                <a:cs typeface="Helvetica" charset="0"/>
              </a:rPr>
              <a:t>i</a:t>
            </a:r>
            <a:r>
              <a:rPr lang="en-US" dirty="0">
                <a:solidFill>
                  <a:srgbClr val="C00000"/>
                </a:solidFill>
                <a:latin typeface="Helvetica" charset="0"/>
                <a:ea typeface="Helvetica" charset="0"/>
                <a:cs typeface="Helvetica" charset="0"/>
              </a:rPr>
              <a:t> – </a:t>
            </a:r>
            <a:r>
              <a:rPr lang="en-US" dirty="0" err="1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ϕ</a:t>
            </a:r>
            <a:r>
              <a:rPr lang="en-US" dirty="0">
                <a:solidFill>
                  <a:srgbClr val="C00000"/>
                </a:solidFill>
                <a:latin typeface="Helvetica" charset="0"/>
                <a:ea typeface="Helvetica" charset="0"/>
                <a:cs typeface="Helvetica" charset="0"/>
              </a:rPr>
              <a:t>(</a:t>
            </a:r>
            <a:r>
              <a:rPr lang="en-US" b="1" dirty="0" err="1">
                <a:solidFill>
                  <a:srgbClr val="C00000"/>
                </a:solidFill>
                <a:latin typeface="Helvetica" charset="0"/>
                <a:ea typeface="Helvetica" charset="0"/>
                <a:cs typeface="Helvetica" charset="0"/>
              </a:rPr>
              <a:t>w</a:t>
            </a:r>
            <a:r>
              <a:rPr lang="en-US" baseline="30000" dirty="0" err="1">
                <a:solidFill>
                  <a:srgbClr val="C00000"/>
                </a:solidFill>
                <a:latin typeface="Helvetica" charset="0"/>
                <a:ea typeface="Helvetica" charset="0"/>
                <a:cs typeface="Helvetica" charset="0"/>
              </a:rPr>
              <a:t>T</a:t>
            </a:r>
            <a:r>
              <a:rPr lang="en-US" b="1" dirty="0" err="1">
                <a:solidFill>
                  <a:srgbClr val="C00000"/>
                </a:solidFill>
                <a:latin typeface="Helvetica" charset="0"/>
                <a:ea typeface="Helvetica" charset="0"/>
                <a:cs typeface="Helvetica" charset="0"/>
              </a:rPr>
              <a:t>x</a:t>
            </a:r>
            <a:r>
              <a:rPr lang="en-US" b="1" baseline="-25000" dirty="0" err="1">
                <a:solidFill>
                  <a:srgbClr val="C00000"/>
                </a:solidFill>
                <a:latin typeface="Helvetica" charset="0"/>
                <a:ea typeface="Helvetica" charset="0"/>
                <a:cs typeface="Helvetica" charset="0"/>
              </a:rPr>
              <a:t>i</a:t>
            </a:r>
            <a:r>
              <a:rPr lang="en-US" dirty="0">
                <a:solidFill>
                  <a:srgbClr val="C00000"/>
                </a:solidFill>
                <a:latin typeface="Helvetica" charset="0"/>
                <a:ea typeface="Helvetica" charset="0"/>
                <a:cs typeface="Helvetica" charset="0"/>
              </a:rPr>
              <a:t>))</a:t>
            </a:r>
          </a:p>
          <a:p>
            <a:pPr marL="0" indent="0">
              <a:buNone/>
            </a:pPr>
            <a:endParaRPr lang="en-US" sz="1400" dirty="0"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		if </a:t>
            </a:r>
            <a:r>
              <a:rPr lang="en-US" dirty="0" err="1">
                <a:latin typeface="Helvetica" charset="0"/>
                <a:ea typeface="Helvetica" charset="0"/>
                <a:cs typeface="Helvetica" charset="0"/>
              </a:rPr>
              <a:t>y</a:t>
            </a:r>
            <a:r>
              <a:rPr lang="en-US" baseline="-25000" dirty="0" err="1">
                <a:latin typeface="Helvetica" charset="0"/>
                <a:ea typeface="Helvetica" charset="0"/>
                <a:cs typeface="Helvetica" charset="0"/>
              </a:rPr>
              <a:t>i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 = 0… </a:t>
            </a:r>
          </a:p>
          <a:p>
            <a:pPr marL="0" indent="0">
              <a:buNone/>
            </a:pP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	</a:t>
            </a:r>
            <a:r>
              <a:rPr lang="en-US" sz="2600" dirty="0">
                <a:latin typeface="Helvetica" charset="0"/>
                <a:ea typeface="Helvetica" charset="0"/>
                <a:cs typeface="Helvetica" charset="0"/>
              </a:rPr>
              <a:t>	   The derivative will be 0 if </a:t>
            </a:r>
            <a:r>
              <a:rPr lang="en-US" sz="2600" dirty="0" err="1">
                <a:latin typeface="Arial" charset="0"/>
                <a:ea typeface="Arial" charset="0"/>
                <a:cs typeface="Arial" charset="0"/>
              </a:rPr>
              <a:t>ϕ</a:t>
            </a:r>
            <a:r>
              <a:rPr lang="en-US" sz="2600" dirty="0">
                <a:latin typeface="Helvetica" charset="0"/>
                <a:ea typeface="Helvetica" charset="0"/>
                <a:cs typeface="Helvetica" charset="0"/>
              </a:rPr>
              <a:t>(</a:t>
            </a:r>
            <a:r>
              <a:rPr lang="en-US" sz="2600" b="1" dirty="0" err="1">
                <a:latin typeface="Helvetica" charset="0"/>
                <a:ea typeface="Helvetica" charset="0"/>
                <a:cs typeface="Helvetica" charset="0"/>
              </a:rPr>
              <a:t>w</a:t>
            </a:r>
            <a:r>
              <a:rPr lang="en-US" sz="2600" baseline="30000" dirty="0" err="1">
                <a:latin typeface="Helvetica" charset="0"/>
                <a:ea typeface="Helvetica" charset="0"/>
                <a:cs typeface="Helvetica" charset="0"/>
              </a:rPr>
              <a:t>T</a:t>
            </a:r>
            <a:r>
              <a:rPr lang="en-US" sz="2600" b="1" dirty="0" err="1">
                <a:latin typeface="Helvetica" charset="0"/>
                <a:ea typeface="Helvetica" charset="0"/>
                <a:cs typeface="Helvetica" charset="0"/>
              </a:rPr>
              <a:t>x</a:t>
            </a:r>
            <a:r>
              <a:rPr lang="en-US" sz="2600" b="1" baseline="-25000" dirty="0" err="1">
                <a:latin typeface="Helvetica" charset="0"/>
                <a:ea typeface="Helvetica" charset="0"/>
                <a:cs typeface="Helvetica" charset="0"/>
              </a:rPr>
              <a:t>i</a:t>
            </a:r>
            <a:r>
              <a:rPr lang="en-US" sz="2600" dirty="0">
                <a:latin typeface="Helvetica" charset="0"/>
                <a:ea typeface="Helvetica" charset="0"/>
                <a:cs typeface="Helvetica" charset="0"/>
              </a:rPr>
              <a:t>)=0</a:t>
            </a:r>
          </a:p>
          <a:p>
            <a:pPr marL="0" indent="0">
              <a:buNone/>
            </a:pPr>
            <a:r>
              <a:rPr lang="en-US" sz="2600" dirty="0">
                <a:latin typeface="Helvetica" charset="0"/>
                <a:ea typeface="Helvetica" charset="0"/>
                <a:cs typeface="Helvetica" charset="0"/>
              </a:rPr>
              <a:t>		   </a:t>
            </a:r>
            <a:r>
              <a:rPr lang="en-US" sz="2400" dirty="0">
                <a:latin typeface="Helvetica" charset="0"/>
                <a:ea typeface="Helvetica" charset="0"/>
                <a:cs typeface="Helvetica" charset="0"/>
              </a:rPr>
              <a:t> (that is, the probability that </a:t>
            </a:r>
            <a:r>
              <a:rPr lang="en-US" sz="2400" dirty="0" err="1">
                <a:latin typeface="Helvetica" charset="0"/>
                <a:ea typeface="Helvetica" charset="0"/>
                <a:cs typeface="Helvetica" charset="0"/>
              </a:rPr>
              <a:t>y</a:t>
            </a:r>
            <a:r>
              <a:rPr lang="en-US" sz="2400" baseline="-25000" dirty="0" err="1">
                <a:latin typeface="Helvetica" charset="0"/>
                <a:ea typeface="Helvetica" charset="0"/>
                <a:cs typeface="Helvetica" charset="0"/>
              </a:rPr>
              <a:t>i</a:t>
            </a:r>
            <a:r>
              <a:rPr lang="en-US" sz="2400" dirty="0">
                <a:latin typeface="Helvetica" charset="0"/>
                <a:ea typeface="Helvetica" charset="0"/>
                <a:cs typeface="Helvetica" charset="0"/>
              </a:rPr>
              <a:t>=0 is 1,</a:t>
            </a:r>
            <a:br>
              <a:rPr lang="en-US" sz="2400" dirty="0">
                <a:latin typeface="Helvetica" charset="0"/>
                <a:ea typeface="Helvetica" charset="0"/>
                <a:cs typeface="Helvetica" charset="0"/>
              </a:rPr>
            </a:br>
            <a:r>
              <a:rPr lang="en-US" sz="2400" dirty="0">
                <a:latin typeface="Helvetica" charset="0"/>
                <a:ea typeface="Helvetica" charset="0"/>
                <a:cs typeface="Helvetica" charset="0"/>
              </a:rPr>
              <a:t>			according to the classifier)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4458" y="4060022"/>
            <a:ext cx="380445" cy="47555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064511" y="4510562"/>
            <a:ext cx="605551" cy="3839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Times" charset="0"/>
                <a:ea typeface="Times" charset="0"/>
                <a:cs typeface="Times" charset="0"/>
              </a:rPr>
              <a:t>i</a:t>
            </a:r>
            <a:r>
              <a:rPr lang="en-US" dirty="0">
                <a:latin typeface="Times" charset="0"/>
                <a:ea typeface="Times" charset="0"/>
                <a:cs typeface="Times" charset="0"/>
              </a:rPr>
              <a:t>=1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123495" y="3769790"/>
            <a:ext cx="505436" cy="3839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" charset="0"/>
                <a:ea typeface="Times" charset="0"/>
                <a:cs typeface="Times" charset="0"/>
              </a:rPr>
              <a:t>N</a:t>
            </a:r>
          </a:p>
        </p:txBody>
      </p:sp>
    </p:spTree>
    <p:extLst>
      <p:ext uri="{BB962C8B-B14F-4D97-AF65-F5344CB8AC3E}">
        <p14:creationId xmlns:p14="http://schemas.microsoft.com/office/powerpoint/2010/main" val="10007697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Helvetica" charset="0"/>
                <a:ea typeface="Helvetica" charset="0"/>
                <a:cs typeface="Helvetica" charset="0"/>
              </a:rPr>
              <a:t>Learning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51793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We can use gradient descent to minimize the negative log-likelihood, L(</a:t>
            </a:r>
            <a:r>
              <a:rPr lang="en-US" b="1" dirty="0">
                <a:latin typeface="Helvetica" charset="0"/>
                <a:ea typeface="Helvetica" charset="0"/>
                <a:cs typeface="Helvetica" charset="0"/>
              </a:rPr>
              <a:t>w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)</a:t>
            </a:r>
          </a:p>
          <a:p>
            <a:pPr marL="0" indent="0">
              <a:buNone/>
            </a:pPr>
            <a:endParaRPr lang="en-US" sz="1400" dirty="0"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The partial derivative of L with respect to </a:t>
            </a:r>
            <a:r>
              <a:rPr lang="en-US" dirty="0" err="1">
                <a:latin typeface="Helvetica" charset="0"/>
                <a:ea typeface="Helvetica" charset="0"/>
                <a:cs typeface="Helvetica" charset="0"/>
              </a:rPr>
              <a:t>w</a:t>
            </a:r>
            <a:r>
              <a:rPr lang="en-US" baseline="-25000" dirty="0" err="1">
                <a:latin typeface="Helvetica" charset="0"/>
                <a:ea typeface="Helvetica" charset="0"/>
                <a:cs typeface="Helvetica" charset="0"/>
              </a:rPr>
              <a:t>j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 is:</a:t>
            </a:r>
          </a:p>
          <a:p>
            <a:pPr marL="0" indent="0">
              <a:buNone/>
            </a:pPr>
            <a:endParaRPr lang="en-US" dirty="0"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	</a:t>
            </a:r>
            <a:r>
              <a:rPr lang="en-US" dirty="0" err="1">
                <a:latin typeface="Helvetica" charset="0"/>
                <a:ea typeface="Helvetica" charset="0"/>
                <a:cs typeface="Helvetica" charset="0"/>
              </a:rPr>
              <a:t>dL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/</a:t>
            </a:r>
            <a:r>
              <a:rPr lang="en-US" dirty="0" err="1">
                <a:latin typeface="Helvetica" charset="0"/>
                <a:ea typeface="Helvetica" charset="0"/>
                <a:cs typeface="Helvetica" charset="0"/>
              </a:rPr>
              <a:t>dw</a:t>
            </a:r>
            <a:r>
              <a:rPr lang="en-US" baseline="-25000" dirty="0" err="1">
                <a:latin typeface="Helvetica" charset="0"/>
                <a:ea typeface="Helvetica" charset="0"/>
                <a:cs typeface="Helvetica" charset="0"/>
              </a:rPr>
              <a:t>j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 =      </a:t>
            </a:r>
            <a:r>
              <a:rPr lang="en-US" dirty="0" err="1">
                <a:latin typeface="Helvetica" charset="0"/>
                <a:ea typeface="Helvetica" charset="0"/>
                <a:cs typeface="Helvetica" charset="0"/>
              </a:rPr>
              <a:t>x</a:t>
            </a:r>
            <a:r>
              <a:rPr lang="en-US" baseline="-25000" dirty="0" err="1">
                <a:latin typeface="Helvetica" charset="0"/>
                <a:ea typeface="Helvetica" charset="0"/>
                <a:cs typeface="Helvetica" charset="0"/>
              </a:rPr>
              <a:t>ij</a:t>
            </a:r>
            <a:r>
              <a:rPr lang="en-US" baseline="-25000" dirty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>
                <a:solidFill>
                  <a:srgbClr val="C00000"/>
                </a:solidFill>
                <a:latin typeface="Helvetica" charset="0"/>
                <a:ea typeface="Helvetica" charset="0"/>
                <a:cs typeface="Helvetica" charset="0"/>
              </a:rPr>
              <a:t>(</a:t>
            </a:r>
            <a:r>
              <a:rPr lang="en-US" dirty="0" err="1">
                <a:solidFill>
                  <a:srgbClr val="C00000"/>
                </a:solidFill>
                <a:latin typeface="Helvetica" charset="0"/>
                <a:ea typeface="Helvetica" charset="0"/>
                <a:cs typeface="Helvetica" charset="0"/>
              </a:rPr>
              <a:t>y</a:t>
            </a:r>
            <a:r>
              <a:rPr lang="en-US" baseline="-25000" dirty="0" err="1">
                <a:solidFill>
                  <a:srgbClr val="C00000"/>
                </a:solidFill>
                <a:latin typeface="Helvetica" charset="0"/>
                <a:ea typeface="Helvetica" charset="0"/>
                <a:cs typeface="Helvetica" charset="0"/>
              </a:rPr>
              <a:t>i</a:t>
            </a:r>
            <a:r>
              <a:rPr lang="en-US" dirty="0">
                <a:solidFill>
                  <a:srgbClr val="C00000"/>
                </a:solidFill>
                <a:latin typeface="Helvetica" charset="0"/>
                <a:ea typeface="Helvetica" charset="0"/>
                <a:cs typeface="Helvetica" charset="0"/>
              </a:rPr>
              <a:t> – </a:t>
            </a:r>
            <a:r>
              <a:rPr lang="en-US" dirty="0" err="1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ϕ</a:t>
            </a:r>
            <a:r>
              <a:rPr lang="en-US" dirty="0">
                <a:solidFill>
                  <a:srgbClr val="C00000"/>
                </a:solidFill>
                <a:latin typeface="Helvetica" charset="0"/>
                <a:ea typeface="Helvetica" charset="0"/>
                <a:cs typeface="Helvetica" charset="0"/>
              </a:rPr>
              <a:t>(</a:t>
            </a:r>
            <a:r>
              <a:rPr lang="en-US" b="1" dirty="0" err="1">
                <a:solidFill>
                  <a:srgbClr val="C00000"/>
                </a:solidFill>
                <a:latin typeface="Helvetica" charset="0"/>
                <a:ea typeface="Helvetica" charset="0"/>
                <a:cs typeface="Helvetica" charset="0"/>
              </a:rPr>
              <a:t>w</a:t>
            </a:r>
            <a:r>
              <a:rPr lang="en-US" baseline="30000" dirty="0" err="1">
                <a:solidFill>
                  <a:srgbClr val="C00000"/>
                </a:solidFill>
                <a:latin typeface="Helvetica" charset="0"/>
                <a:ea typeface="Helvetica" charset="0"/>
                <a:cs typeface="Helvetica" charset="0"/>
              </a:rPr>
              <a:t>T</a:t>
            </a:r>
            <a:r>
              <a:rPr lang="en-US" b="1" dirty="0" err="1">
                <a:solidFill>
                  <a:srgbClr val="C00000"/>
                </a:solidFill>
                <a:latin typeface="Helvetica" charset="0"/>
                <a:ea typeface="Helvetica" charset="0"/>
                <a:cs typeface="Helvetica" charset="0"/>
              </a:rPr>
              <a:t>x</a:t>
            </a:r>
            <a:r>
              <a:rPr lang="en-US" b="1" baseline="-25000" dirty="0" err="1">
                <a:solidFill>
                  <a:srgbClr val="C00000"/>
                </a:solidFill>
                <a:latin typeface="Helvetica" charset="0"/>
                <a:ea typeface="Helvetica" charset="0"/>
                <a:cs typeface="Helvetica" charset="0"/>
              </a:rPr>
              <a:t>i</a:t>
            </a:r>
            <a:r>
              <a:rPr lang="en-US" dirty="0">
                <a:solidFill>
                  <a:srgbClr val="C00000"/>
                </a:solidFill>
                <a:latin typeface="Helvetica" charset="0"/>
                <a:ea typeface="Helvetica" charset="0"/>
                <a:cs typeface="Helvetica" charset="0"/>
              </a:rPr>
              <a:t>))</a:t>
            </a:r>
          </a:p>
          <a:p>
            <a:pPr marL="0" indent="0">
              <a:buNone/>
            </a:pPr>
            <a:endParaRPr lang="en-US" sz="1400" dirty="0"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		if </a:t>
            </a:r>
            <a:r>
              <a:rPr lang="en-US" dirty="0" err="1">
                <a:latin typeface="Helvetica" charset="0"/>
                <a:ea typeface="Helvetica" charset="0"/>
                <a:cs typeface="Helvetica" charset="0"/>
              </a:rPr>
              <a:t>y</a:t>
            </a:r>
            <a:r>
              <a:rPr lang="en-US" baseline="-25000" dirty="0" err="1">
                <a:latin typeface="Helvetica" charset="0"/>
                <a:ea typeface="Helvetica" charset="0"/>
                <a:cs typeface="Helvetica" charset="0"/>
              </a:rPr>
              <a:t>i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 = 0… </a:t>
            </a:r>
          </a:p>
          <a:p>
            <a:pPr marL="0" indent="0">
              <a:buNone/>
            </a:pP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	</a:t>
            </a:r>
            <a:r>
              <a:rPr lang="en-US" sz="2600" dirty="0">
                <a:latin typeface="Helvetica" charset="0"/>
                <a:ea typeface="Helvetica" charset="0"/>
                <a:cs typeface="Helvetica" charset="0"/>
              </a:rPr>
              <a:t>	   The derivative will be negative</a:t>
            </a:r>
            <a:br>
              <a:rPr lang="en-US" sz="2600" dirty="0">
                <a:latin typeface="Helvetica" charset="0"/>
                <a:ea typeface="Helvetica" charset="0"/>
                <a:cs typeface="Helvetica" charset="0"/>
              </a:rPr>
            </a:br>
            <a:r>
              <a:rPr lang="en-US" sz="2600" dirty="0">
                <a:latin typeface="Helvetica" charset="0"/>
                <a:ea typeface="Helvetica" charset="0"/>
                <a:cs typeface="Helvetica" charset="0"/>
              </a:rPr>
              <a:t>		    if </a:t>
            </a:r>
            <a:r>
              <a:rPr lang="en-US" sz="2600" dirty="0" err="1">
                <a:latin typeface="Arial" charset="0"/>
                <a:ea typeface="Arial" charset="0"/>
                <a:cs typeface="Arial" charset="0"/>
              </a:rPr>
              <a:t>ϕ</a:t>
            </a:r>
            <a:r>
              <a:rPr lang="en-US" sz="2600" dirty="0">
                <a:latin typeface="Helvetica" charset="0"/>
                <a:ea typeface="Helvetica" charset="0"/>
                <a:cs typeface="Helvetica" charset="0"/>
              </a:rPr>
              <a:t>(</a:t>
            </a:r>
            <a:r>
              <a:rPr lang="en-US" sz="2600" b="1" dirty="0" err="1">
                <a:latin typeface="Helvetica" charset="0"/>
                <a:ea typeface="Helvetica" charset="0"/>
                <a:cs typeface="Helvetica" charset="0"/>
              </a:rPr>
              <a:t>w</a:t>
            </a:r>
            <a:r>
              <a:rPr lang="en-US" sz="2600" baseline="30000" dirty="0" err="1">
                <a:latin typeface="Helvetica" charset="0"/>
                <a:ea typeface="Helvetica" charset="0"/>
                <a:cs typeface="Helvetica" charset="0"/>
              </a:rPr>
              <a:t>T</a:t>
            </a:r>
            <a:r>
              <a:rPr lang="en-US" sz="2600" b="1" dirty="0" err="1">
                <a:latin typeface="Helvetica" charset="0"/>
                <a:ea typeface="Helvetica" charset="0"/>
                <a:cs typeface="Helvetica" charset="0"/>
              </a:rPr>
              <a:t>x</a:t>
            </a:r>
            <a:r>
              <a:rPr lang="en-US" sz="2600" b="1" baseline="-25000" dirty="0" err="1">
                <a:latin typeface="Helvetica" charset="0"/>
                <a:ea typeface="Helvetica" charset="0"/>
                <a:cs typeface="Helvetica" charset="0"/>
              </a:rPr>
              <a:t>i</a:t>
            </a:r>
            <a:r>
              <a:rPr lang="en-US" sz="2600" dirty="0">
                <a:latin typeface="Helvetica" charset="0"/>
                <a:ea typeface="Helvetica" charset="0"/>
                <a:cs typeface="Helvetica" charset="0"/>
              </a:rPr>
              <a:t>) &gt; 0</a:t>
            </a:r>
          </a:p>
          <a:p>
            <a:pPr marL="0" indent="0">
              <a:buNone/>
            </a:pPr>
            <a:r>
              <a:rPr lang="en-US" sz="2600" dirty="0">
                <a:latin typeface="Helvetica" charset="0"/>
                <a:ea typeface="Helvetica" charset="0"/>
                <a:cs typeface="Helvetica" charset="0"/>
              </a:rPr>
              <a:t>		   </a:t>
            </a:r>
            <a:r>
              <a:rPr lang="en-US" sz="2400" dirty="0">
                <a:latin typeface="Helvetica" charset="0"/>
                <a:ea typeface="Helvetica" charset="0"/>
                <a:cs typeface="Helvetica" charset="0"/>
              </a:rPr>
              <a:t> (the probability was an overestimate)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4458" y="4060022"/>
            <a:ext cx="380445" cy="47555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064511" y="4510562"/>
            <a:ext cx="605551" cy="3839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Times" charset="0"/>
                <a:ea typeface="Times" charset="0"/>
                <a:cs typeface="Times" charset="0"/>
              </a:rPr>
              <a:t>i</a:t>
            </a:r>
            <a:r>
              <a:rPr lang="en-US" dirty="0">
                <a:latin typeface="Times" charset="0"/>
                <a:ea typeface="Times" charset="0"/>
                <a:cs typeface="Times" charset="0"/>
              </a:rPr>
              <a:t>=1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123495" y="3769790"/>
            <a:ext cx="505436" cy="3839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" charset="0"/>
                <a:ea typeface="Times" charset="0"/>
                <a:cs typeface="Times" charset="0"/>
              </a:rPr>
              <a:t>N</a:t>
            </a:r>
          </a:p>
        </p:txBody>
      </p:sp>
    </p:spTree>
    <p:extLst>
      <p:ext uri="{BB962C8B-B14F-4D97-AF65-F5344CB8AC3E}">
        <p14:creationId xmlns:p14="http://schemas.microsoft.com/office/powerpoint/2010/main" val="2922581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Helvetica" charset="0"/>
                <a:ea typeface="Helvetica" charset="0"/>
                <a:cs typeface="Helvetica" charset="0"/>
              </a:rPr>
              <a:t>Learning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We can use gradient descent to minimize the negative log-likelihood, L(</a:t>
            </a:r>
            <a:r>
              <a:rPr lang="en-US" b="1" dirty="0">
                <a:latin typeface="Helvetica" charset="0"/>
                <a:ea typeface="Helvetica" charset="0"/>
                <a:cs typeface="Helvetica" charset="0"/>
              </a:rPr>
              <a:t>w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)</a:t>
            </a:r>
          </a:p>
          <a:p>
            <a:pPr marL="0" indent="0">
              <a:buNone/>
            </a:pPr>
            <a:endParaRPr lang="en-US" sz="1400" dirty="0"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The partial derivative of L with respect to </a:t>
            </a:r>
            <a:r>
              <a:rPr lang="en-US" dirty="0" err="1">
                <a:latin typeface="Helvetica" charset="0"/>
                <a:ea typeface="Helvetica" charset="0"/>
                <a:cs typeface="Helvetica" charset="0"/>
              </a:rPr>
              <a:t>w</a:t>
            </a:r>
            <a:r>
              <a:rPr lang="en-US" baseline="-25000" dirty="0" err="1">
                <a:latin typeface="Helvetica" charset="0"/>
                <a:ea typeface="Helvetica" charset="0"/>
                <a:cs typeface="Helvetica" charset="0"/>
              </a:rPr>
              <a:t>j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 is:</a:t>
            </a:r>
          </a:p>
          <a:p>
            <a:pPr marL="0" indent="0">
              <a:buNone/>
            </a:pPr>
            <a:endParaRPr lang="en-US" dirty="0"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	</a:t>
            </a:r>
            <a:r>
              <a:rPr lang="en-US" dirty="0" err="1">
                <a:latin typeface="Helvetica" charset="0"/>
                <a:ea typeface="Helvetica" charset="0"/>
                <a:cs typeface="Helvetica" charset="0"/>
              </a:rPr>
              <a:t>dL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/</a:t>
            </a:r>
            <a:r>
              <a:rPr lang="en-US" dirty="0" err="1">
                <a:latin typeface="Helvetica" charset="0"/>
                <a:ea typeface="Helvetica" charset="0"/>
                <a:cs typeface="Helvetica" charset="0"/>
              </a:rPr>
              <a:t>dw</a:t>
            </a:r>
            <a:r>
              <a:rPr lang="en-US" baseline="-25000" dirty="0" err="1">
                <a:latin typeface="Helvetica" charset="0"/>
                <a:ea typeface="Helvetica" charset="0"/>
                <a:cs typeface="Helvetica" charset="0"/>
              </a:rPr>
              <a:t>j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 =      </a:t>
            </a:r>
            <a:r>
              <a:rPr lang="en-US" dirty="0" err="1">
                <a:latin typeface="Helvetica" charset="0"/>
                <a:ea typeface="Helvetica" charset="0"/>
                <a:cs typeface="Helvetica" charset="0"/>
              </a:rPr>
              <a:t>x</a:t>
            </a:r>
            <a:r>
              <a:rPr lang="en-US" baseline="-25000" dirty="0" err="1">
                <a:latin typeface="Helvetica" charset="0"/>
                <a:ea typeface="Helvetica" charset="0"/>
                <a:cs typeface="Helvetica" charset="0"/>
              </a:rPr>
              <a:t>ij</a:t>
            </a:r>
            <a:r>
              <a:rPr lang="en-US" baseline="-25000" dirty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(</a:t>
            </a:r>
            <a:r>
              <a:rPr lang="en-US" dirty="0" err="1">
                <a:latin typeface="Helvetica" charset="0"/>
                <a:ea typeface="Helvetica" charset="0"/>
                <a:cs typeface="Helvetica" charset="0"/>
              </a:rPr>
              <a:t>y</a:t>
            </a:r>
            <a:r>
              <a:rPr lang="en-US" baseline="-25000" dirty="0" err="1">
                <a:latin typeface="Helvetica" charset="0"/>
                <a:ea typeface="Helvetica" charset="0"/>
                <a:cs typeface="Helvetica" charset="0"/>
              </a:rPr>
              <a:t>i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 – </a:t>
            </a:r>
            <a:r>
              <a:rPr lang="en-US" dirty="0" err="1">
                <a:latin typeface="Arial" charset="0"/>
                <a:ea typeface="Arial" charset="0"/>
                <a:cs typeface="Arial" charset="0"/>
              </a:rPr>
              <a:t>ϕ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(</a:t>
            </a:r>
            <a:r>
              <a:rPr lang="en-US" b="1" dirty="0" err="1">
                <a:latin typeface="Helvetica" charset="0"/>
                <a:ea typeface="Helvetica" charset="0"/>
                <a:cs typeface="Helvetica" charset="0"/>
              </a:rPr>
              <a:t>w</a:t>
            </a:r>
            <a:r>
              <a:rPr lang="en-US" baseline="30000" dirty="0" err="1">
                <a:latin typeface="Helvetica" charset="0"/>
                <a:ea typeface="Helvetica" charset="0"/>
                <a:cs typeface="Helvetica" charset="0"/>
              </a:rPr>
              <a:t>T</a:t>
            </a:r>
            <a:r>
              <a:rPr lang="en-US" b="1" dirty="0" err="1">
                <a:latin typeface="Helvetica" charset="0"/>
                <a:ea typeface="Helvetica" charset="0"/>
                <a:cs typeface="Helvetica" charset="0"/>
              </a:rPr>
              <a:t>x</a:t>
            </a:r>
            <a:r>
              <a:rPr lang="en-US" b="1" baseline="-25000" dirty="0" err="1">
                <a:latin typeface="Helvetica" charset="0"/>
                <a:ea typeface="Helvetica" charset="0"/>
                <a:cs typeface="Helvetica" charset="0"/>
              </a:rPr>
              <a:t>i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))</a:t>
            </a:r>
            <a:endParaRPr lang="en-US" baseline="-25000" dirty="0"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   </a:t>
            </a:r>
            <a:br>
              <a:rPr lang="en-US" dirty="0">
                <a:latin typeface="Helvetica" charset="0"/>
                <a:ea typeface="Helvetica" charset="0"/>
                <a:cs typeface="Helvetica" charset="0"/>
              </a:rPr>
            </a:b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So the gradient descent update for each </a:t>
            </a:r>
            <a:r>
              <a:rPr lang="en-US" dirty="0" err="1">
                <a:latin typeface="Helvetica" charset="0"/>
                <a:ea typeface="Helvetica" charset="0"/>
                <a:cs typeface="Helvetica" charset="0"/>
              </a:rPr>
              <a:t>w</a:t>
            </a:r>
            <a:r>
              <a:rPr lang="en-US" baseline="-25000" dirty="0" err="1">
                <a:latin typeface="Helvetica" charset="0"/>
                <a:ea typeface="Helvetica" charset="0"/>
                <a:cs typeface="Helvetica" charset="0"/>
              </a:rPr>
              <a:t>j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 is:</a:t>
            </a:r>
          </a:p>
          <a:p>
            <a:pPr marL="0" indent="0">
              <a:buNone/>
            </a:pPr>
            <a:endParaRPr lang="en-US" sz="1400" dirty="0"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	</a:t>
            </a:r>
            <a:r>
              <a:rPr lang="en-US" dirty="0" err="1">
                <a:latin typeface="Helvetica" charset="0"/>
                <a:ea typeface="Helvetica" charset="0"/>
                <a:cs typeface="Helvetica" charset="0"/>
              </a:rPr>
              <a:t>w</a:t>
            </a:r>
            <a:r>
              <a:rPr lang="en-US" baseline="-25000" dirty="0" err="1">
                <a:latin typeface="Helvetica" charset="0"/>
                <a:ea typeface="Helvetica" charset="0"/>
                <a:cs typeface="Helvetica" charset="0"/>
              </a:rPr>
              <a:t>j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 -= </a:t>
            </a:r>
            <a:r>
              <a:rPr lang="el-GR" dirty="0">
                <a:latin typeface="Helvetica" charset="0"/>
                <a:ea typeface="Helvetica" charset="0"/>
                <a:cs typeface="Helvetica" charset="0"/>
              </a:rPr>
              <a:t>η 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     </a:t>
            </a:r>
            <a:r>
              <a:rPr lang="en-US" dirty="0" err="1">
                <a:latin typeface="Helvetica" charset="0"/>
                <a:ea typeface="Helvetica" charset="0"/>
                <a:cs typeface="Helvetica" charset="0"/>
              </a:rPr>
              <a:t>x</a:t>
            </a:r>
            <a:r>
              <a:rPr lang="en-US" baseline="-25000" dirty="0" err="1">
                <a:latin typeface="Helvetica" charset="0"/>
                <a:ea typeface="Helvetica" charset="0"/>
                <a:cs typeface="Helvetica" charset="0"/>
              </a:rPr>
              <a:t>ij</a:t>
            </a:r>
            <a:r>
              <a:rPr lang="en-US" baseline="-25000" dirty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(</a:t>
            </a:r>
            <a:r>
              <a:rPr lang="en-US" dirty="0" err="1">
                <a:latin typeface="Helvetica" charset="0"/>
                <a:ea typeface="Helvetica" charset="0"/>
                <a:cs typeface="Helvetica" charset="0"/>
              </a:rPr>
              <a:t>y</a:t>
            </a:r>
            <a:r>
              <a:rPr lang="en-US" baseline="-25000" dirty="0" err="1">
                <a:latin typeface="Helvetica" charset="0"/>
                <a:ea typeface="Helvetica" charset="0"/>
                <a:cs typeface="Helvetica" charset="0"/>
              </a:rPr>
              <a:t>i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 – </a:t>
            </a:r>
            <a:r>
              <a:rPr lang="en-US" dirty="0" err="1">
                <a:latin typeface="Arial" charset="0"/>
                <a:ea typeface="Arial" charset="0"/>
                <a:cs typeface="Arial" charset="0"/>
              </a:rPr>
              <a:t>ϕ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(</a:t>
            </a:r>
            <a:r>
              <a:rPr lang="en-US" b="1" dirty="0" err="1">
                <a:latin typeface="Helvetica" charset="0"/>
                <a:ea typeface="Helvetica" charset="0"/>
                <a:cs typeface="Helvetica" charset="0"/>
              </a:rPr>
              <a:t>w</a:t>
            </a:r>
            <a:r>
              <a:rPr lang="en-US" baseline="30000" dirty="0" err="1">
                <a:latin typeface="Helvetica" charset="0"/>
                <a:ea typeface="Helvetica" charset="0"/>
                <a:cs typeface="Helvetica" charset="0"/>
              </a:rPr>
              <a:t>T</a:t>
            </a:r>
            <a:r>
              <a:rPr lang="en-US" b="1" dirty="0" err="1">
                <a:latin typeface="Helvetica" charset="0"/>
                <a:ea typeface="Helvetica" charset="0"/>
                <a:cs typeface="Helvetica" charset="0"/>
              </a:rPr>
              <a:t>x</a:t>
            </a:r>
            <a:r>
              <a:rPr lang="en-US" b="1" baseline="-25000" dirty="0" err="1">
                <a:latin typeface="Helvetica" charset="0"/>
                <a:ea typeface="Helvetica" charset="0"/>
                <a:cs typeface="Helvetica" charset="0"/>
              </a:rPr>
              <a:t>i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))</a:t>
            </a:r>
            <a:endParaRPr lang="en-US" baseline="-25000" dirty="0"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endParaRPr lang="en-US" dirty="0"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endParaRPr lang="en-US" dirty="0"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endParaRPr lang="en-US" dirty="0"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4458" y="4060022"/>
            <a:ext cx="380445" cy="47555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064511" y="4510562"/>
            <a:ext cx="605551" cy="3839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Times" charset="0"/>
                <a:ea typeface="Times" charset="0"/>
                <a:cs typeface="Times" charset="0"/>
              </a:rPr>
              <a:t>i</a:t>
            </a:r>
            <a:r>
              <a:rPr lang="en-US" dirty="0">
                <a:latin typeface="Times" charset="0"/>
                <a:ea typeface="Times" charset="0"/>
                <a:cs typeface="Times" charset="0"/>
              </a:rPr>
              <a:t>=1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123495" y="3769790"/>
            <a:ext cx="505436" cy="3839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" charset="0"/>
                <a:ea typeface="Times" charset="0"/>
                <a:cs typeface="Times" charset="0"/>
              </a:rPr>
              <a:t>N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9171" y="5733626"/>
            <a:ext cx="380445" cy="47555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839224" y="6184166"/>
            <a:ext cx="605551" cy="3839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Times" charset="0"/>
                <a:ea typeface="Times" charset="0"/>
                <a:cs typeface="Times" charset="0"/>
              </a:rPr>
              <a:t>i</a:t>
            </a:r>
            <a:r>
              <a:rPr lang="en-US" dirty="0">
                <a:latin typeface="Times" charset="0"/>
                <a:ea typeface="Times" charset="0"/>
                <a:cs typeface="Times" charset="0"/>
              </a:rPr>
              <a:t>=1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898208" y="5443394"/>
            <a:ext cx="505436" cy="3839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" charset="0"/>
                <a:ea typeface="Times" charset="0"/>
                <a:cs typeface="Times" charset="0"/>
              </a:rPr>
              <a:t>N</a:t>
            </a:r>
          </a:p>
        </p:txBody>
      </p:sp>
    </p:spTree>
    <p:extLst>
      <p:ext uri="{BB962C8B-B14F-4D97-AF65-F5344CB8AC3E}">
        <p14:creationId xmlns:p14="http://schemas.microsoft.com/office/powerpoint/2010/main" val="10044339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Helvetica" charset="0"/>
                <a:ea typeface="Helvetica" charset="0"/>
                <a:cs typeface="Helvetica" charset="0"/>
              </a:rPr>
              <a:t>Learning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So gradient descent is trying to…</a:t>
            </a:r>
          </a:p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make </a:t>
            </a:r>
            <a:r>
              <a:rPr lang="en-US" dirty="0" err="1">
                <a:latin typeface="Arial" charset="0"/>
                <a:ea typeface="Arial" charset="0"/>
                <a:cs typeface="Arial" charset="0"/>
              </a:rPr>
              <a:t>ϕ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(</a:t>
            </a:r>
            <a:r>
              <a:rPr lang="en-US" b="1" dirty="0" err="1">
                <a:latin typeface="Helvetica" charset="0"/>
                <a:ea typeface="Helvetica" charset="0"/>
                <a:cs typeface="Helvetica" charset="0"/>
              </a:rPr>
              <a:t>w</a:t>
            </a:r>
            <a:r>
              <a:rPr lang="en-US" baseline="30000" dirty="0" err="1">
                <a:latin typeface="Helvetica" charset="0"/>
                <a:ea typeface="Helvetica" charset="0"/>
                <a:cs typeface="Helvetica" charset="0"/>
              </a:rPr>
              <a:t>T</a:t>
            </a:r>
            <a:r>
              <a:rPr lang="en-US" b="1" dirty="0" err="1">
                <a:latin typeface="Helvetica" charset="0"/>
                <a:ea typeface="Helvetica" charset="0"/>
                <a:cs typeface="Helvetica" charset="0"/>
              </a:rPr>
              <a:t>x</a:t>
            </a:r>
            <a:r>
              <a:rPr lang="en-US" b="1" baseline="-25000" dirty="0" err="1">
                <a:latin typeface="Helvetica" charset="0"/>
                <a:ea typeface="Helvetica" charset="0"/>
                <a:cs typeface="Helvetica" charset="0"/>
              </a:rPr>
              <a:t>i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) = 1 if </a:t>
            </a:r>
            <a:r>
              <a:rPr lang="en-US" dirty="0" err="1">
                <a:latin typeface="Helvetica" charset="0"/>
                <a:ea typeface="Helvetica" charset="0"/>
                <a:cs typeface="Helvetica" charset="0"/>
              </a:rPr>
              <a:t>y</a:t>
            </a:r>
            <a:r>
              <a:rPr lang="en-US" baseline="-25000" dirty="0" err="1">
                <a:latin typeface="Helvetica" charset="0"/>
                <a:ea typeface="Helvetica" charset="0"/>
                <a:cs typeface="Helvetica" charset="0"/>
              </a:rPr>
              <a:t>i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 = 1</a:t>
            </a:r>
          </a:p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make </a:t>
            </a:r>
            <a:r>
              <a:rPr lang="en-US" dirty="0" err="1">
                <a:latin typeface="Arial" charset="0"/>
                <a:ea typeface="Arial" charset="0"/>
                <a:cs typeface="Arial" charset="0"/>
              </a:rPr>
              <a:t>ϕ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(</a:t>
            </a:r>
            <a:r>
              <a:rPr lang="en-US" b="1" dirty="0" err="1">
                <a:latin typeface="Helvetica" charset="0"/>
                <a:ea typeface="Helvetica" charset="0"/>
                <a:cs typeface="Helvetica" charset="0"/>
              </a:rPr>
              <a:t>w</a:t>
            </a:r>
            <a:r>
              <a:rPr lang="en-US" baseline="30000" dirty="0" err="1">
                <a:latin typeface="Helvetica" charset="0"/>
                <a:ea typeface="Helvetica" charset="0"/>
                <a:cs typeface="Helvetica" charset="0"/>
              </a:rPr>
              <a:t>T</a:t>
            </a:r>
            <a:r>
              <a:rPr lang="en-US" b="1" dirty="0" err="1">
                <a:latin typeface="Helvetica" charset="0"/>
                <a:ea typeface="Helvetica" charset="0"/>
                <a:cs typeface="Helvetica" charset="0"/>
              </a:rPr>
              <a:t>x</a:t>
            </a:r>
            <a:r>
              <a:rPr lang="en-US" b="1" baseline="-25000" dirty="0" err="1">
                <a:latin typeface="Helvetica" charset="0"/>
                <a:ea typeface="Helvetica" charset="0"/>
                <a:cs typeface="Helvetica" charset="0"/>
              </a:rPr>
              <a:t>i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) = 0 if </a:t>
            </a:r>
            <a:r>
              <a:rPr lang="en-US" dirty="0" err="1">
                <a:latin typeface="Helvetica" charset="0"/>
                <a:ea typeface="Helvetica" charset="0"/>
                <a:cs typeface="Helvetica" charset="0"/>
              </a:rPr>
              <a:t>y</a:t>
            </a:r>
            <a:r>
              <a:rPr lang="en-US" baseline="-25000" dirty="0" err="1">
                <a:latin typeface="Helvetica" charset="0"/>
                <a:ea typeface="Helvetica" charset="0"/>
                <a:cs typeface="Helvetica" charset="0"/>
              </a:rPr>
              <a:t>i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 = 0</a:t>
            </a:r>
          </a:p>
          <a:p>
            <a:endParaRPr lang="en-US" dirty="0"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endParaRPr lang="en-US" dirty="0"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endParaRPr lang="en-US" dirty="0"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endParaRPr lang="en-US" dirty="0"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7833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Helvetica" charset="0"/>
                <a:ea typeface="Helvetica" charset="0"/>
                <a:cs typeface="Helvetica" charset="0"/>
              </a:rPr>
              <a:t>Learning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So gradient descent is trying to…</a:t>
            </a:r>
          </a:p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make </a:t>
            </a:r>
            <a:r>
              <a:rPr lang="en-US" dirty="0" err="1">
                <a:latin typeface="Arial" charset="0"/>
                <a:ea typeface="Arial" charset="0"/>
                <a:cs typeface="Arial" charset="0"/>
              </a:rPr>
              <a:t>ϕ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(</a:t>
            </a:r>
            <a:r>
              <a:rPr lang="en-US" b="1" dirty="0" err="1">
                <a:latin typeface="Helvetica" charset="0"/>
                <a:ea typeface="Helvetica" charset="0"/>
                <a:cs typeface="Helvetica" charset="0"/>
              </a:rPr>
              <a:t>w</a:t>
            </a:r>
            <a:r>
              <a:rPr lang="en-US" baseline="30000" dirty="0" err="1">
                <a:latin typeface="Helvetica" charset="0"/>
                <a:ea typeface="Helvetica" charset="0"/>
                <a:cs typeface="Helvetica" charset="0"/>
              </a:rPr>
              <a:t>T</a:t>
            </a:r>
            <a:r>
              <a:rPr lang="en-US" b="1" dirty="0" err="1">
                <a:latin typeface="Helvetica" charset="0"/>
                <a:ea typeface="Helvetica" charset="0"/>
                <a:cs typeface="Helvetica" charset="0"/>
              </a:rPr>
              <a:t>x</a:t>
            </a:r>
            <a:r>
              <a:rPr lang="en-US" b="1" baseline="-25000" dirty="0" err="1">
                <a:latin typeface="Helvetica" charset="0"/>
                <a:ea typeface="Helvetica" charset="0"/>
                <a:cs typeface="Helvetica" charset="0"/>
              </a:rPr>
              <a:t>i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) = 1 if </a:t>
            </a:r>
            <a:r>
              <a:rPr lang="en-US" dirty="0" err="1">
                <a:latin typeface="Helvetica" charset="0"/>
                <a:ea typeface="Helvetica" charset="0"/>
                <a:cs typeface="Helvetica" charset="0"/>
              </a:rPr>
              <a:t>y</a:t>
            </a:r>
            <a:r>
              <a:rPr lang="en-US" baseline="-25000" dirty="0" err="1">
                <a:latin typeface="Helvetica" charset="0"/>
                <a:ea typeface="Helvetica" charset="0"/>
                <a:cs typeface="Helvetica" charset="0"/>
              </a:rPr>
              <a:t>i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 = 1</a:t>
            </a:r>
          </a:p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make </a:t>
            </a:r>
            <a:r>
              <a:rPr lang="en-US" dirty="0" err="1">
                <a:latin typeface="Arial" charset="0"/>
                <a:ea typeface="Arial" charset="0"/>
                <a:cs typeface="Arial" charset="0"/>
              </a:rPr>
              <a:t>ϕ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(</a:t>
            </a:r>
            <a:r>
              <a:rPr lang="en-US" b="1" dirty="0" err="1">
                <a:latin typeface="Helvetica" charset="0"/>
                <a:ea typeface="Helvetica" charset="0"/>
                <a:cs typeface="Helvetica" charset="0"/>
              </a:rPr>
              <a:t>w</a:t>
            </a:r>
            <a:r>
              <a:rPr lang="en-US" baseline="30000" dirty="0" err="1">
                <a:latin typeface="Helvetica" charset="0"/>
                <a:ea typeface="Helvetica" charset="0"/>
                <a:cs typeface="Helvetica" charset="0"/>
              </a:rPr>
              <a:t>T</a:t>
            </a:r>
            <a:r>
              <a:rPr lang="en-US" b="1" dirty="0" err="1">
                <a:latin typeface="Helvetica" charset="0"/>
                <a:ea typeface="Helvetica" charset="0"/>
                <a:cs typeface="Helvetica" charset="0"/>
              </a:rPr>
              <a:t>x</a:t>
            </a:r>
            <a:r>
              <a:rPr lang="en-US" b="1" baseline="-25000" dirty="0" err="1">
                <a:latin typeface="Helvetica" charset="0"/>
                <a:ea typeface="Helvetica" charset="0"/>
                <a:cs typeface="Helvetica" charset="0"/>
              </a:rPr>
              <a:t>i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) = 0 if </a:t>
            </a:r>
            <a:r>
              <a:rPr lang="en-US" dirty="0" err="1">
                <a:latin typeface="Helvetica" charset="0"/>
                <a:ea typeface="Helvetica" charset="0"/>
                <a:cs typeface="Helvetica" charset="0"/>
              </a:rPr>
              <a:t>y</a:t>
            </a:r>
            <a:r>
              <a:rPr lang="en-US" baseline="-25000" dirty="0" err="1">
                <a:latin typeface="Helvetica" charset="0"/>
                <a:ea typeface="Helvetica" charset="0"/>
                <a:cs typeface="Helvetica" charset="0"/>
              </a:rPr>
              <a:t>i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 = 0</a:t>
            </a:r>
          </a:p>
          <a:p>
            <a:endParaRPr lang="en-US" dirty="0"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But there’s a problem…</a:t>
            </a:r>
          </a:p>
          <a:p>
            <a:pPr marL="0" indent="0">
              <a:buNone/>
            </a:pPr>
            <a:endParaRPr lang="en-US" dirty="0"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r>
              <a:rPr lang="en-US" dirty="0" err="1">
                <a:latin typeface="Arial" charset="0"/>
                <a:ea typeface="Arial" charset="0"/>
                <a:cs typeface="Arial" charset="0"/>
              </a:rPr>
              <a:t>ϕ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(z) =    1</a:t>
            </a:r>
          </a:p>
          <a:p>
            <a:pPr marL="0" indent="0">
              <a:buNone/>
            </a:pP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	1 + e</a:t>
            </a:r>
            <a:r>
              <a:rPr lang="en-US" sz="3400" baseline="30000" dirty="0">
                <a:latin typeface="Helvetica" charset="0"/>
                <a:ea typeface="Helvetica" charset="0"/>
                <a:cs typeface="Helvetica" charset="0"/>
              </a:rPr>
              <a:t>-z</a:t>
            </a:r>
          </a:p>
          <a:p>
            <a:pPr marL="0" indent="0">
              <a:buNone/>
            </a:pPr>
            <a:endParaRPr lang="en-US" dirty="0"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endParaRPr lang="en-US" dirty="0"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endParaRPr lang="en-US" dirty="0"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>
            <a:off x="1598569" y="5372099"/>
            <a:ext cx="111360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0150" y="4484942"/>
            <a:ext cx="3139945" cy="209329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164036" y="4648824"/>
            <a:ext cx="258807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Helvetica" charset="0"/>
                <a:ea typeface="Helvetica" charset="0"/>
                <a:cs typeface="Helvetica" charset="0"/>
              </a:rPr>
              <a:t>z would have to be </a:t>
            </a:r>
            <a:r>
              <a:rPr lang="en-US" sz="2400" dirty="0">
                <a:latin typeface="Helvetica" charset="0"/>
                <a:ea typeface="Helvetica" charset="0"/>
                <a:cs typeface="Helvetica" charset="0"/>
              </a:rPr>
              <a:t>∞</a:t>
            </a:r>
            <a:r>
              <a:rPr lang="en-US" sz="2200" dirty="0">
                <a:latin typeface="Helvetica" charset="0"/>
                <a:ea typeface="Helvetica" charset="0"/>
                <a:cs typeface="Helvetica" charset="0"/>
              </a:rPr>
              <a:t> (or -</a:t>
            </a:r>
            <a:r>
              <a:rPr lang="en-US" sz="2400" dirty="0">
                <a:latin typeface="Helvetica" charset="0"/>
                <a:ea typeface="Helvetica" charset="0"/>
                <a:cs typeface="Helvetica" charset="0"/>
              </a:rPr>
              <a:t>∞</a:t>
            </a:r>
            <a:r>
              <a:rPr lang="en-US" sz="2200" dirty="0">
                <a:latin typeface="Helvetica" charset="0"/>
                <a:ea typeface="Helvetica" charset="0"/>
                <a:cs typeface="Helvetica" charset="0"/>
              </a:rPr>
              <a:t>) in order to make </a:t>
            </a:r>
            <a:r>
              <a:rPr lang="en-US" sz="2200" dirty="0" err="1">
                <a:latin typeface="Arial" charset="0"/>
                <a:ea typeface="Arial" charset="0"/>
                <a:cs typeface="Arial" charset="0"/>
              </a:rPr>
              <a:t>ϕ</a:t>
            </a:r>
            <a:r>
              <a:rPr lang="en-US" sz="2200" dirty="0">
                <a:latin typeface="Helvetica" charset="0"/>
                <a:ea typeface="Helvetica" charset="0"/>
                <a:cs typeface="Helvetica" charset="0"/>
              </a:rPr>
              <a:t>(z) equal to 1 (or 0) </a:t>
            </a:r>
          </a:p>
        </p:txBody>
      </p:sp>
    </p:spTree>
    <p:extLst>
      <p:ext uri="{BB962C8B-B14F-4D97-AF65-F5344CB8AC3E}">
        <p14:creationId xmlns:p14="http://schemas.microsoft.com/office/powerpoint/2010/main" val="8597663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Helvetica" charset="0"/>
                <a:ea typeface="Helvetica" charset="0"/>
                <a:cs typeface="Helvetica" charset="0"/>
              </a:rPr>
              <a:t>Learning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So gradient descent is trying to…</a:t>
            </a:r>
          </a:p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make </a:t>
            </a:r>
            <a:r>
              <a:rPr lang="en-US" dirty="0" err="1">
                <a:latin typeface="Arial" charset="0"/>
                <a:ea typeface="Arial" charset="0"/>
                <a:cs typeface="Arial" charset="0"/>
              </a:rPr>
              <a:t>ϕ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(</a:t>
            </a:r>
            <a:r>
              <a:rPr lang="en-US" b="1" dirty="0" err="1">
                <a:latin typeface="Helvetica" charset="0"/>
                <a:ea typeface="Helvetica" charset="0"/>
                <a:cs typeface="Helvetica" charset="0"/>
              </a:rPr>
              <a:t>w</a:t>
            </a:r>
            <a:r>
              <a:rPr lang="en-US" baseline="30000" dirty="0" err="1">
                <a:latin typeface="Helvetica" charset="0"/>
                <a:ea typeface="Helvetica" charset="0"/>
                <a:cs typeface="Helvetica" charset="0"/>
              </a:rPr>
              <a:t>T</a:t>
            </a:r>
            <a:r>
              <a:rPr lang="en-US" b="1" dirty="0" err="1">
                <a:latin typeface="Helvetica" charset="0"/>
                <a:ea typeface="Helvetica" charset="0"/>
                <a:cs typeface="Helvetica" charset="0"/>
              </a:rPr>
              <a:t>x</a:t>
            </a:r>
            <a:r>
              <a:rPr lang="en-US" b="1" baseline="-25000" dirty="0" err="1">
                <a:latin typeface="Helvetica" charset="0"/>
                <a:ea typeface="Helvetica" charset="0"/>
                <a:cs typeface="Helvetica" charset="0"/>
              </a:rPr>
              <a:t>i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) = 1 if </a:t>
            </a:r>
            <a:r>
              <a:rPr lang="en-US" dirty="0" err="1">
                <a:latin typeface="Helvetica" charset="0"/>
                <a:ea typeface="Helvetica" charset="0"/>
                <a:cs typeface="Helvetica" charset="0"/>
              </a:rPr>
              <a:t>y</a:t>
            </a:r>
            <a:r>
              <a:rPr lang="en-US" baseline="-25000" dirty="0" err="1">
                <a:latin typeface="Helvetica" charset="0"/>
                <a:ea typeface="Helvetica" charset="0"/>
                <a:cs typeface="Helvetica" charset="0"/>
              </a:rPr>
              <a:t>i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 = 1</a:t>
            </a:r>
          </a:p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make </a:t>
            </a:r>
            <a:r>
              <a:rPr lang="en-US" dirty="0" err="1">
                <a:latin typeface="Arial" charset="0"/>
                <a:ea typeface="Arial" charset="0"/>
                <a:cs typeface="Arial" charset="0"/>
              </a:rPr>
              <a:t>ϕ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(</a:t>
            </a:r>
            <a:r>
              <a:rPr lang="en-US" b="1" dirty="0" err="1">
                <a:latin typeface="Helvetica" charset="0"/>
                <a:ea typeface="Helvetica" charset="0"/>
                <a:cs typeface="Helvetica" charset="0"/>
              </a:rPr>
              <a:t>w</a:t>
            </a:r>
            <a:r>
              <a:rPr lang="en-US" baseline="30000" dirty="0" err="1">
                <a:latin typeface="Helvetica" charset="0"/>
                <a:ea typeface="Helvetica" charset="0"/>
                <a:cs typeface="Helvetica" charset="0"/>
              </a:rPr>
              <a:t>T</a:t>
            </a:r>
            <a:r>
              <a:rPr lang="en-US" b="1" dirty="0" err="1">
                <a:latin typeface="Helvetica" charset="0"/>
                <a:ea typeface="Helvetica" charset="0"/>
                <a:cs typeface="Helvetica" charset="0"/>
              </a:rPr>
              <a:t>x</a:t>
            </a:r>
            <a:r>
              <a:rPr lang="en-US" b="1" baseline="-25000" dirty="0" err="1">
                <a:latin typeface="Helvetica" charset="0"/>
                <a:ea typeface="Helvetica" charset="0"/>
                <a:cs typeface="Helvetica" charset="0"/>
              </a:rPr>
              <a:t>i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) = 0 if </a:t>
            </a:r>
            <a:r>
              <a:rPr lang="en-US" dirty="0" err="1">
                <a:latin typeface="Helvetica" charset="0"/>
                <a:ea typeface="Helvetica" charset="0"/>
                <a:cs typeface="Helvetica" charset="0"/>
              </a:rPr>
              <a:t>y</a:t>
            </a:r>
            <a:r>
              <a:rPr lang="en-US" baseline="-25000" dirty="0" err="1">
                <a:latin typeface="Helvetica" charset="0"/>
                <a:ea typeface="Helvetica" charset="0"/>
                <a:cs typeface="Helvetica" charset="0"/>
              </a:rPr>
              <a:t>i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 = 0</a:t>
            </a:r>
          </a:p>
          <a:p>
            <a:pPr marL="0" indent="0">
              <a:buNone/>
            </a:pP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		</a:t>
            </a:r>
            <a:r>
              <a:rPr lang="en-US" sz="2600" dirty="0">
                <a:latin typeface="Helvetica" charset="0"/>
                <a:ea typeface="Helvetica" charset="0"/>
                <a:cs typeface="Helvetica" charset="0"/>
              </a:rPr>
              <a:t>Instead, make  </a:t>
            </a:r>
            <a:br>
              <a:rPr lang="en-US" sz="2600" dirty="0">
                <a:latin typeface="Helvetica" charset="0"/>
                <a:ea typeface="Helvetica" charset="0"/>
                <a:cs typeface="Helvetica" charset="0"/>
              </a:rPr>
            </a:br>
            <a:r>
              <a:rPr lang="en-US" sz="2600" dirty="0">
                <a:latin typeface="Helvetica" charset="0"/>
                <a:ea typeface="Helvetica" charset="0"/>
                <a:cs typeface="Helvetica" charset="0"/>
              </a:rPr>
              <a:t>		“close” to 1 or 0</a:t>
            </a:r>
            <a:endParaRPr lang="en-US" sz="2600" baseline="30000" dirty="0"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endParaRPr lang="en-US" dirty="0"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Don’t want to optimize “too” much while running gradient descent</a:t>
            </a:r>
          </a:p>
          <a:p>
            <a:pPr marL="0" indent="0">
              <a:buNone/>
            </a:pP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5" name="Multiply 4"/>
          <p:cNvSpPr/>
          <p:nvPr/>
        </p:nvSpPr>
        <p:spPr>
          <a:xfrm>
            <a:off x="3020785" y="2073729"/>
            <a:ext cx="408215" cy="1632857"/>
          </a:xfrm>
          <a:prstGeom prst="mathMultiply">
            <a:avLst/>
          </a:prstGeom>
          <a:solidFill>
            <a:srgbClr val="FF0000">
              <a:alpha val="7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602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Activation Function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874978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An </a:t>
            </a:r>
            <a:r>
              <a:rPr lang="en-US" b="1" dirty="0">
                <a:latin typeface="Helvetica" charset="0"/>
                <a:ea typeface="Helvetica" charset="0"/>
                <a:cs typeface="Helvetica" charset="0"/>
              </a:rPr>
              <a:t>activation function 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for a linear classifier converts the score to an output.</a:t>
            </a:r>
          </a:p>
          <a:p>
            <a:pPr marL="0" indent="0">
              <a:buNone/>
            </a:pPr>
            <a:endParaRPr lang="en-US" dirty="0"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Denoted </a:t>
            </a:r>
            <a:r>
              <a:rPr lang="en-US" dirty="0" err="1">
                <a:latin typeface="Arial" charset="0"/>
                <a:ea typeface="Arial" charset="0"/>
                <a:cs typeface="Arial" charset="0"/>
              </a:rPr>
              <a:t>ϕ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(z), where z refers to the score, </a:t>
            </a:r>
            <a:r>
              <a:rPr lang="en-US" b="1" dirty="0" err="1">
                <a:latin typeface="Helvetica" charset="0"/>
                <a:ea typeface="Helvetica" charset="0"/>
                <a:cs typeface="Helvetica" charset="0"/>
              </a:rPr>
              <a:t>w</a:t>
            </a:r>
            <a:r>
              <a:rPr lang="en-US" baseline="30000" dirty="0" err="1">
                <a:latin typeface="Helvetica" charset="0"/>
                <a:ea typeface="Helvetica" charset="0"/>
                <a:cs typeface="Helvetica" charset="0"/>
              </a:rPr>
              <a:t>T</a:t>
            </a:r>
            <a:r>
              <a:rPr lang="en-US" b="1" dirty="0" err="1">
                <a:latin typeface="Helvetica" charset="0"/>
                <a:ea typeface="Helvetica" charset="0"/>
                <a:cs typeface="Helvetica" charset="0"/>
              </a:rPr>
              <a:t>x</a:t>
            </a:r>
            <a:r>
              <a:rPr lang="en-US" b="1" baseline="-25000" dirty="0" err="1">
                <a:latin typeface="Helvetica" charset="0"/>
                <a:ea typeface="Helvetica" charset="0"/>
                <a:cs typeface="Helvetica" charset="0"/>
              </a:rPr>
              <a:t>i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0761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Helvetica" charset="0"/>
                <a:ea typeface="Helvetica" charset="0"/>
                <a:cs typeface="Helvetica" charset="0"/>
              </a:rPr>
              <a:t>Learning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So gradient descent is trying to…</a:t>
            </a:r>
          </a:p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make </a:t>
            </a:r>
            <a:r>
              <a:rPr lang="en-US" dirty="0" err="1">
                <a:latin typeface="Arial" charset="0"/>
                <a:ea typeface="Arial" charset="0"/>
                <a:cs typeface="Arial" charset="0"/>
              </a:rPr>
              <a:t>ϕ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(</a:t>
            </a:r>
            <a:r>
              <a:rPr lang="en-US" b="1" dirty="0" err="1">
                <a:latin typeface="Helvetica" charset="0"/>
                <a:ea typeface="Helvetica" charset="0"/>
                <a:cs typeface="Helvetica" charset="0"/>
              </a:rPr>
              <a:t>w</a:t>
            </a:r>
            <a:r>
              <a:rPr lang="en-US" baseline="30000" dirty="0" err="1">
                <a:latin typeface="Helvetica" charset="0"/>
                <a:ea typeface="Helvetica" charset="0"/>
                <a:cs typeface="Helvetica" charset="0"/>
              </a:rPr>
              <a:t>T</a:t>
            </a:r>
            <a:r>
              <a:rPr lang="en-US" b="1" dirty="0" err="1">
                <a:latin typeface="Helvetica" charset="0"/>
                <a:ea typeface="Helvetica" charset="0"/>
                <a:cs typeface="Helvetica" charset="0"/>
              </a:rPr>
              <a:t>x</a:t>
            </a:r>
            <a:r>
              <a:rPr lang="en-US" b="1" baseline="-25000" dirty="0" err="1">
                <a:latin typeface="Helvetica" charset="0"/>
                <a:ea typeface="Helvetica" charset="0"/>
                <a:cs typeface="Helvetica" charset="0"/>
              </a:rPr>
              <a:t>i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) = 1 if </a:t>
            </a:r>
            <a:r>
              <a:rPr lang="en-US" dirty="0" err="1">
                <a:latin typeface="Helvetica" charset="0"/>
                <a:ea typeface="Helvetica" charset="0"/>
                <a:cs typeface="Helvetica" charset="0"/>
              </a:rPr>
              <a:t>y</a:t>
            </a:r>
            <a:r>
              <a:rPr lang="en-US" baseline="-25000" dirty="0" err="1">
                <a:latin typeface="Helvetica" charset="0"/>
                <a:ea typeface="Helvetica" charset="0"/>
                <a:cs typeface="Helvetica" charset="0"/>
              </a:rPr>
              <a:t>i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 = 1</a:t>
            </a:r>
          </a:p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make </a:t>
            </a:r>
            <a:r>
              <a:rPr lang="en-US" dirty="0" err="1">
                <a:latin typeface="Arial" charset="0"/>
                <a:ea typeface="Arial" charset="0"/>
                <a:cs typeface="Arial" charset="0"/>
              </a:rPr>
              <a:t>ϕ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(</a:t>
            </a:r>
            <a:r>
              <a:rPr lang="en-US" b="1" dirty="0" err="1">
                <a:latin typeface="Helvetica" charset="0"/>
                <a:ea typeface="Helvetica" charset="0"/>
                <a:cs typeface="Helvetica" charset="0"/>
              </a:rPr>
              <a:t>w</a:t>
            </a:r>
            <a:r>
              <a:rPr lang="en-US" baseline="30000" dirty="0" err="1">
                <a:latin typeface="Helvetica" charset="0"/>
                <a:ea typeface="Helvetica" charset="0"/>
                <a:cs typeface="Helvetica" charset="0"/>
              </a:rPr>
              <a:t>T</a:t>
            </a:r>
            <a:r>
              <a:rPr lang="en-US" b="1" dirty="0" err="1">
                <a:latin typeface="Helvetica" charset="0"/>
                <a:ea typeface="Helvetica" charset="0"/>
                <a:cs typeface="Helvetica" charset="0"/>
              </a:rPr>
              <a:t>x</a:t>
            </a:r>
            <a:r>
              <a:rPr lang="en-US" b="1" baseline="-25000" dirty="0" err="1">
                <a:latin typeface="Helvetica" charset="0"/>
                <a:ea typeface="Helvetica" charset="0"/>
                <a:cs typeface="Helvetica" charset="0"/>
              </a:rPr>
              <a:t>i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) = 0 if </a:t>
            </a:r>
            <a:r>
              <a:rPr lang="en-US" dirty="0" err="1">
                <a:latin typeface="Helvetica" charset="0"/>
                <a:ea typeface="Helvetica" charset="0"/>
                <a:cs typeface="Helvetica" charset="0"/>
              </a:rPr>
              <a:t>y</a:t>
            </a:r>
            <a:r>
              <a:rPr lang="en-US" baseline="-25000" dirty="0" err="1">
                <a:latin typeface="Helvetica" charset="0"/>
                <a:ea typeface="Helvetica" charset="0"/>
                <a:cs typeface="Helvetica" charset="0"/>
              </a:rPr>
              <a:t>i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 = 0</a:t>
            </a:r>
          </a:p>
          <a:p>
            <a:pPr marL="0" indent="0">
              <a:buNone/>
            </a:pP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		</a:t>
            </a:r>
            <a:r>
              <a:rPr lang="en-US" sz="2600" dirty="0">
                <a:latin typeface="Helvetica" charset="0"/>
                <a:ea typeface="Helvetica" charset="0"/>
                <a:cs typeface="Helvetica" charset="0"/>
              </a:rPr>
              <a:t>Instead, make  </a:t>
            </a:r>
            <a:br>
              <a:rPr lang="en-US" sz="2600" dirty="0">
                <a:latin typeface="Helvetica" charset="0"/>
                <a:ea typeface="Helvetica" charset="0"/>
                <a:cs typeface="Helvetica" charset="0"/>
              </a:rPr>
            </a:br>
            <a:r>
              <a:rPr lang="en-US" sz="2600" dirty="0">
                <a:latin typeface="Helvetica" charset="0"/>
                <a:ea typeface="Helvetica" charset="0"/>
                <a:cs typeface="Helvetica" charset="0"/>
              </a:rPr>
              <a:t>		“close” to 1 or 0</a:t>
            </a:r>
            <a:endParaRPr lang="en-US" sz="2600" baseline="30000" dirty="0"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endParaRPr lang="en-US" dirty="0"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We can modify the loss function that basically means, get as close to 1 or 0 as possible but without making the </a:t>
            </a:r>
            <a:r>
              <a:rPr lang="en-US" b="1" dirty="0">
                <a:latin typeface="Helvetica" charset="0"/>
                <a:ea typeface="Helvetica" charset="0"/>
                <a:cs typeface="Helvetica" charset="0"/>
              </a:rPr>
              <a:t>w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 parameters too extreme.</a:t>
            </a:r>
          </a:p>
          <a:p>
            <a:pPr lvl="1"/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How? That’s for next time.</a:t>
            </a:r>
          </a:p>
          <a:p>
            <a:pPr marL="0" indent="0">
              <a:buNone/>
            </a:pP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5" name="Multiply 4"/>
          <p:cNvSpPr/>
          <p:nvPr/>
        </p:nvSpPr>
        <p:spPr>
          <a:xfrm>
            <a:off x="3020785" y="2073729"/>
            <a:ext cx="408215" cy="1632857"/>
          </a:xfrm>
          <a:prstGeom prst="mathMultiply">
            <a:avLst/>
          </a:prstGeom>
          <a:solidFill>
            <a:srgbClr val="FF0000">
              <a:alpha val="7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6089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874978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>
                <a:latin typeface="Helvetica" charset="0"/>
                <a:ea typeface="Helvetica" charset="0"/>
                <a:cs typeface="Helvetica" charset="0"/>
              </a:rPr>
              <a:t>Remember from last time: </a:t>
            </a:r>
          </a:p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Gradient descent</a:t>
            </a:r>
          </a:p>
          <a:p>
            <a:pPr lvl="1"/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Uses the full gradient</a:t>
            </a:r>
          </a:p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Stochastic gradient descent (SGD)</a:t>
            </a:r>
          </a:p>
          <a:p>
            <a:pPr lvl="1"/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Uses an approximate of the gradient based on a single instance</a:t>
            </a:r>
          </a:p>
          <a:p>
            <a:pPr lvl="1"/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Iteratively update the weights one instance at a time</a:t>
            </a:r>
          </a:p>
          <a:p>
            <a:pPr lvl="1"/>
            <a:endParaRPr lang="en-US" dirty="0"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Logistic regression can use either, but SGD more common, and is usually faster.</a:t>
            </a:r>
          </a:p>
        </p:txBody>
      </p:sp>
    </p:spTree>
    <p:extLst>
      <p:ext uri="{BB962C8B-B14F-4D97-AF65-F5344CB8AC3E}">
        <p14:creationId xmlns:p14="http://schemas.microsoft.com/office/powerpoint/2010/main" val="17802141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Prediction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51956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The probabilities give you an estimate of the confidence of the classification.</a:t>
            </a:r>
          </a:p>
          <a:p>
            <a:pPr marL="0" indent="0">
              <a:buNone/>
            </a:pPr>
            <a:endParaRPr lang="en-US" sz="1200" dirty="0"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Typically you classify something positive if </a:t>
            </a:r>
            <a:r>
              <a:rPr lang="en-US" dirty="0" err="1">
                <a:latin typeface="Arial" charset="0"/>
                <a:ea typeface="Arial" charset="0"/>
                <a:cs typeface="Arial" charset="0"/>
              </a:rPr>
              <a:t>ϕ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(</a:t>
            </a:r>
            <a:r>
              <a:rPr lang="en-US" b="1" dirty="0" err="1">
                <a:latin typeface="Helvetica" charset="0"/>
                <a:ea typeface="Helvetica" charset="0"/>
                <a:cs typeface="Helvetica" charset="0"/>
              </a:rPr>
              <a:t>w</a:t>
            </a:r>
            <a:r>
              <a:rPr lang="en-US" baseline="30000" dirty="0" err="1">
                <a:latin typeface="Helvetica" charset="0"/>
                <a:ea typeface="Helvetica" charset="0"/>
                <a:cs typeface="Helvetica" charset="0"/>
              </a:rPr>
              <a:t>T</a:t>
            </a:r>
            <a:r>
              <a:rPr lang="en-US" b="1" dirty="0" err="1">
                <a:latin typeface="Helvetica" charset="0"/>
                <a:ea typeface="Helvetica" charset="0"/>
                <a:cs typeface="Helvetica" charset="0"/>
              </a:rPr>
              <a:t>x</a:t>
            </a:r>
            <a:r>
              <a:rPr lang="en-US" b="1" baseline="-25000" dirty="0" err="1">
                <a:latin typeface="Helvetica" charset="0"/>
                <a:ea typeface="Helvetica" charset="0"/>
                <a:cs typeface="Helvetica" charset="0"/>
              </a:rPr>
              <a:t>i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) ≥ 0.5, but you could create other rules.</a:t>
            </a:r>
          </a:p>
          <a:p>
            <a:r>
              <a:rPr lang="en-US" sz="2600" dirty="0">
                <a:latin typeface="Helvetica" charset="0"/>
                <a:ea typeface="Helvetica" charset="0"/>
                <a:cs typeface="Helvetica" charset="0"/>
              </a:rPr>
              <a:t>If you don’t want to classify something as positive unless you’re really confident, use </a:t>
            </a:r>
            <a:r>
              <a:rPr lang="en-US" sz="2600" dirty="0" err="1">
                <a:latin typeface="Arial" charset="0"/>
                <a:ea typeface="Arial" charset="0"/>
                <a:cs typeface="Arial" charset="0"/>
              </a:rPr>
              <a:t>ϕ</a:t>
            </a:r>
            <a:r>
              <a:rPr lang="en-US" sz="2600" dirty="0">
                <a:latin typeface="Helvetica" charset="0"/>
                <a:ea typeface="Helvetica" charset="0"/>
                <a:cs typeface="Helvetica" charset="0"/>
              </a:rPr>
              <a:t>(</a:t>
            </a:r>
            <a:r>
              <a:rPr lang="en-US" sz="2600" b="1" dirty="0" err="1">
                <a:latin typeface="Helvetica" charset="0"/>
                <a:ea typeface="Helvetica" charset="0"/>
                <a:cs typeface="Helvetica" charset="0"/>
              </a:rPr>
              <a:t>w</a:t>
            </a:r>
            <a:r>
              <a:rPr lang="en-US" sz="2600" baseline="30000" dirty="0" err="1">
                <a:latin typeface="Helvetica" charset="0"/>
                <a:ea typeface="Helvetica" charset="0"/>
                <a:cs typeface="Helvetica" charset="0"/>
              </a:rPr>
              <a:t>T</a:t>
            </a:r>
            <a:r>
              <a:rPr lang="en-US" sz="2600" b="1" dirty="0" err="1">
                <a:latin typeface="Helvetica" charset="0"/>
                <a:ea typeface="Helvetica" charset="0"/>
                <a:cs typeface="Helvetica" charset="0"/>
              </a:rPr>
              <a:t>x</a:t>
            </a:r>
            <a:r>
              <a:rPr lang="en-US" sz="2600" b="1" baseline="-25000" dirty="0" err="1">
                <a:latin typeface="Helvetica" charset="0"/>
                <a:ea typeface="Helvetica" charset="0"/>
                <a:cs typeface="Helvetica" charset="0"/>
              </a:rPr>
              <a:t>i</a:t>
            </a:r>
            <a:r>
              <a:rPr lang="en-US" sz="2600" dirty="0">
                <a:latin typeface="Helvetica" charset="0"/>
                <a:ea typeface="Helvetica" charset="0"/>
                <a:cs typeface="Helvetica" charset="0"/>
              </a:rPr>
              <a:t>) ≥ 0.99 as your rule.</a:t>
            </a:r>
          </a:p>
          <a:p>
            <a:pPr marL="0" indent="0">
              <a:buNone/>
            </a:pPr>
            <a:r>
              <a:rPr lang="en-US" sz="2600" dirty="0">
                <a:latin typeface="Helvetica" charset="0"/>
                <a:ea typeface="Helvetica" charset="0"/>
                <a:cs typeface="Helvetica" charset="0"/>
              </a:rPr>
              <a:t>	Example: spam classification</a:t>
            </a:r>
          </a:p>
          <a:p>
            <a:pPr lvl="2"/>
            <a:r>
              <a:rPr lang="en-US" sz="2200" dirty="0">
                <a:latin typeface="Helvetica" charset="0"/>
                <a:ea typeface="Helvetica" charset="0"/>
                <a:cs typeface="Helvetica" charset="0"/>
              </a:rPr>
              <a:t>Maybe worse to put a legitimate email in the spam box than to put a spam email in the inbox</a:t>
            </a:r>
          </a:p>
          <a:p>
            <a:pPr lvl="2"/>
            <a:r>
              <a:rPr lang="en-US" sz="2200" dirty="0">
                <a:latin typeface="Helvetica" charset="0"/>
                <a:ea typeface="Helvetica" charset="0"/>
                <a:cs typeface="Helvetica" charset="0"/>
              </a:rPr>
              <a:t>Want high confidence before calling something spam</a:t>
            </a:r>
          </a:p>
        </p:txBody>
      </p:sp>
    </p:spTree>
    <p:extLst>
      <p:ext uri="{BB962C8B-B14F-4D97-AF65-F5344CB8AC3E}">
        <p14:creationId xmlns:p14="http://schemas.microsoft.com/office/powerpoint/2010/main" val="16827233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Other Disciplines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5146676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>
                <a:latin typeface="Helvetica" charset="0"/>
                <a:ea typeface="Helvetica" charset="0"/>
                <a:cs typeface="Helvetica" charset="0"/>
              </a:rPr>
              <a:t>Logistic regression is used in other ways.</a:t>
            </a:r>
          </a:p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Machine learning is focused on prediction (outputting something you don’t know).</a:t>
            </a:r>
          </a:p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Many disciplines is it as a tool to understand relationships between variables.</a:t>
            </a:r>
          </a:p>
          <a:p>
            <a:pPr marL="0" indent="0">
              <a:buNone/>
            </a:pP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	</a:t>
            </a:r>
            <a:r>
              <a:rPr lang="en-US" sz="2400" dirty="0">
                <a:latin typeface="Helvetica" charset="0"/>
                <a:ea typeface="Helvetica" charset="0"/>
                <a:cs typeface="Helvetica" charset="0"/>
              </a:rPr>
              <a:t>What demographics are correlated with smoking?</a:t>
            </a:r>
          </a:p>
          <a:p>
            <a:pPr marL="0" indent="0">
              <a:buNone/>
            </a:pPr>
            <a:r>
              <a:rPr lang="en-US" sz="2400" dirty="0">
                <a:latin typeface="Helvetica" charset="0"/>
                <a:ea typeface="Helvetica" charset="0"/>
                <a:cs typeface="Helvetica" charset="0"/>
              </a:rPr>
              <a:t>	Build a model that “predicts” if someone is a </a:t>
            </a:r>
            <a:br>
              <a:rPr lang="en-US" sz="2400" dirty="0">
                <a:latin typeface="Helvetica" charset="0"/>
                <a:ea typeface="Helvetica" charset="0"/>
                <a:cs typeface="Helvetica" charset="0"/>
              </a:rPr>
            </a:br>
            <a:r>
              <a:rPr lang="en-US" sz="2400" dirty="0">
                <a:latin typeface="Helvetica" charset="0"/>
                <a:ea typeface="Helvetica" charset="0"/>
                <a:cs typeface="Helvetica" charset="0"/>
              </a:rPr>
              <a:t>	smoker based on some variables </a:t>
            </a:r>
            <a:br>
              <a:rPr lang="en-US" sz="2400" dirty="0">
                <a:latin typeface="Helvetica" charset="0"/>
                <a:ea typeface="Helvetica" charset="0"/>
                <a:cs typeface="Helvetica" charset="0"/>
              </a:rPr>
            </a:br>
            <a:r>
              <a:rPr lang="en-US" sz="2400" dirty="0">
                <a:latin typeface="Helvetica" charset="0"/>
                <a:ea typeface="Helvetica" charset="0"/>
                <a:cs typeface="Helvetica" charset="0"/>
              </a:rPr>
              <a:t>	(e.g., age, education, income).</a:t>
            </a:r>
          </a:p>
          <a:p>
            <a:pPr marL="0" indent="0">
              <a:buNone/>
            </a:pPr>
            <a:r>
              <a:rPr lang="en-US" sz="2400" dirty="0">
                <a:latin typeface="Helvetica" charset="0"/>
                <a:ea typeface="Helvetica" charset="0"/>
                <a:cs typeface="Helvetica" charset="0"/>
              </a:rPr>
              <a:t>	The parameters can tell you which variables</a:t>
            </a:r>
            <a:br>
              <a:rPr lang="en-US" sz="2400" dirty="0">
                <a:latin typeface="Helvetica" charset="0"/>
                <a:ea typeface="Helvetica" charset="0"/>
                <a:cs typeface="Helvetica" charset="0"/>
              </a:rPr>
            </a:br>
            <a:r>
              <a:rPr lang="en-US" sz="2400" dirty="0">
                <a:latin typeface="Helvetica" charset="0"/>
                <a:ea typeface="Helvetica" charset="0"/>
                <a:cs typeface="Helvetica" charset="0"/>
              </a:rPr>
              <a:t>	increase or decrease the likelihood of smoking.</a:t>
            </a:r>
          </a:p>
        </p:txBody>
      </p:sp>
    </p:spTree>
    <p:extLst>
      <p:ext uri="{BB962C8B-B14F-4D97-AF65-F5344CB8AC3E}">
        <p14:creationId xmlns:p14="http://schemas.microsoft.com/office/powerpoint/2010/main" val="13190280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Activation Function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874978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Perceptron uses a</a:t>
            </a:r>
            <a:br>
              <a:rPr lang="en-US" dirty="0">
                <a:latin typeface="Helvetica" charset="0"/>
                <a:ea typeface="Helvetica" charset="0"/>
                <a:cs typeface="Helvetica" charset="0"/>
              </a:rPr>
            </a:b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threshold function:</a:t>
            </a:r>
          </a:p>
          <a:p>
            <a:pPr marL="0" indent="0">
              <a:buNone/>
            </a:pPr>
            <a:endParaRPr lang="en-US" dirty="0"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r>
              <a:rPr lang="en-US" dirty="0" err="1">
                <a:latin typeface="Arial" charset="0"/>
                <a:ea typeface="Arial" charset="0"/>
                <a:cs typeface="Arial" charset="0"/>
              </a:rPr>
              <a:t>ϕ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(z) =   1, z ≥ 0</a:t>
            </a:r>
          </a:p>
          <a:p>
            <a:pPr marL="0" indent="0">
              <a:buNone/>
            </a:pP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	  -1, z &lt; 0</a:t>
            </a:r>
          </a:p>
          <a:p>
            <a:pPr marL="0" indent="0">
              <a:buNone/>
            </a:pPr>
            <a:endParaRPr lang="en-US" dirty="0"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endParaRPr lang="en-US" dirty="0"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9218" y="1578782"/>
            <a:ext cx="4716132" cy="5121821"/>
          </a:xfrm>
          <a:prstGeom prst="rect">
            <a:avLst/>
          </a:prstGeom>
        </p:spPr>
      </p:pic>
      <p:sp>
        <p:nvSpPr>
          <p:cNvPr id="5" name="Left Brace 4"/>
          <p:cNvSpPr/>
          <p:nvPr/>
        </p:nvSpPr>
        <p:spPr>
          <a:xfrm>
            <a:off x="1650403" y="3246880"/>
            <a:ext cx="235795" cy="1042096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6761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1089" y="1402049"/>
            <a:ext cx="5056909" cy="337127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Activation Function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5032375"/>
          </a:xfrm>
        </p:spPr>
        <p:txBody>
          <a:bodyPr/>
          <a:lstStyle/>
          <a:p>
            <a:pPr marL="0" indent="0">
              <a:buNone/>
            </a:pPr>
            <a:br>
              <a:rPr lang="en-US" dirty="0">
                <a:latin typeface="Helvetica" charset="0"/>
                <a:ea typeface="Helvetica" charset="0"/>
                <a:cs typeface="Helvetica" charset="0"/>
              </a:rPr>
            </a:br>
            <a:r>
              <a:rPr lang="en-US" b="1" dirty="0">
                <a:latin typeface="Helvetica" charset="0"/>
                <a:ea typeface="Helvetica" charset="0"/>
                <a:cs typeface="Helvetica" charset="0"/>
              </a:rPr>
              <a:t>Logistic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 function:</a:t>
            </a:r>
          </a:p>
          <a:p>
            <a:pPr marL="0" indent="0">
              <a:buNone/>
            </a:pPr>
            <a:endParaRPr lang="en-US" dirty="0"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r>
              <a:rPr lang="en-US" dirty="0" err="1">
                <a:latin typeface="Arial" charset="0"/>
                <a:ea typeface="Arial" charset="0"/>
                <a:cs typeface="Arial" charset="0"/>
              </a:rPr>
              <a:t>ϕ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(z) =    1</a:t>
            </a:r>
          </a:p>
          <a:p>
            <a:pPr marL="0" indent="0">
              <a:buNone/>
            </a:pP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	1 + e</a:t>
            </a:r>
            <a:r>
              <a:rPr lang="en-US" sz="3400" baseline="30000" dirty="0">
                <a:latin typeface="Helvetica" charset="0"/>
                <a:ea typeface="Helvetica" charset="0"/>
                <a:cs typeface="Helvetica" charset="0"/>
              </a:rPr>
              <a:t>-z</a:t>
            </a:r>
          </a:p>
          <a:p>
            <a:pPr marL="0" indent="0">
              <a:buNone/>
            </a:pPr>
            <a:endParaRPr lang="en-US" dirty="0"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endParaRPr lang="en-US" sz="2400" dirty="0"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The logistic function is a type of </a:t>
            </a:r>
            <a:r>
              <a:rPr lang="en-US" i="1" dirty="0">
                <a:latin typeface="Helvetica" charset="0"/>
                <a:ea typeface="Helvetica" charset="0"/>
                <a:cs typeface="Helvetica" charset="0"/>
              </a:rPr>
              <a:t>sigmoid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 function (an S-shaped function)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1614897" y="3722914"/>
            <a:ext cx="111360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26401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1089" y="1402049"/>
            <a:ext cx="5056909" cy="337127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Activation Function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5032375"/>
          </a:xfrm>
        </p:spPr>
        <p:txBody>
          <a:bodyPr/>
          <a:lstStyle/>
          <a:p>
            <a:pPr marL="0" indent="0">
              <a:buNone/>
            </a:pPr>
            <a:br>
              <a:rPr lang="en-US" dirty="0">
                <a:latin typeface="Helvetica" charset="0"/>
                <a:ea typeface="Helvetica" charset="0"/>
                <a:cs typeface="Helvetica" charset="0"/>
              </a:rPr>
            </a:br>
            <a:r>
              <a:rPr lang="en-US" b="1" dirty="0">
                <a:latin typeface="Helvetica" charset="0"/>
                <a:ea typeface="Helvetica" charset="0"/>
                <a:cs typeface="Helvetica" charset="0"/>
              </a:rPr>
              <a:t>Logistic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 function:</a:t>
            </a:r>
          </a:p>
          <a:p>
            <a:pPr marL="0" indent="0">
              <a:buNone/>
            </a:pPr>
            <a:endParaRPr lang="en-US" dirty="0"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r>
              <a:rPr lang="en-US" dirty="0" err="1">
                <a:latin typeface="Arial" charset="0"/>
                <a:ea typeface="Arial" charset="0"/>
                <a:cs typeface="Arial" charset="0"/>
              </a:rPr>
              <a:t>ϕ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(z) =    1</a:t>
            </a:r>
          </a:p>
          <a:p>
            <a:pPr marL="0" indent="0">
              <a:buNone/>
            </a:pP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	1 + e</a:t>
            </a:r>
            <a:r>
              <a:rPr lang="en-US" sz="3400" baseline="30000" dirty="0">
                <a:latin typeface="Helvetica" charset="0"/>
                <a:ea typeface="Helvetica" charset="0"/>
                <a:cs typeface="Helvetica" charset="0"/>
              </a:rPr>
              <a:t>-z</a:t>
            </a:r>
          </a:p>
          <a:p>
            <a:pPr marL="0" indent="0">
              <a:buNone/>
            </a:pPr>
            <a:endParaRPr lang="en-US" dirty="0"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r>
              <a:rPr lang="en-US" sz="2600" dirty="0">
                <a:latin typeface="Helvetica" charset="0"/>
                <a:ea typeface="Helvetica" charset="0"/>
                <a:cs typeface="Helvetica" charset="0"/>
              </a:rPr>
              <a:t>Outputs a real number between 0 and 1</a:t>
            </a:r>
          </a:p>
          <a:p>
            <a:pPr marL="0" indent="0">
              <a:buNone/>
            </a:pPr>
            <a:r>
              <a:rPr lang="en-US" sz="2600" dirty="0">
                <a:latin typeface="Helvetica" charset="0"/>
                <a:ea typeface="Helvetica" charset="0"/>
                <a:cs typeface="Helvetica" charset="0"/>
              </a:rPr>
              <a:t>Outputs 0.5 when z=0</a:t>
            </a:r>
          </a:p>
          <a:p>
            <a:pPr marL="0" indent="0">
              <a:buNone/>
            </a:pPr>
            <a:r>
              <a:rPr lang="en-US" sz="2600" dirty="0">
                <a:latin typeface="Helvetica" charset="0"/>
                <a:ea typeface="Helvetica" charset="0"/>
                <a:cs typeface="Helvetica" charset="0"/>
              </a:rPr>
              <a:t>Output goes to 1 as z goes to infinity</a:t>
            </a:r>
          </a:p>
          <a:p>
            <a:pPr marL="0" indent="0">
              <a:buNone/>
            </a:pPr>
            <a:r>
              <a:rPr lang="en-US" sz="2600" dirty="0">
                <a:latin typeface="Helvetica" charset="0"/>
                <a:ea typeface="Helvetica" charset="0"/>
                <a:cs typeface="Helvetica" charset="0"/>
              </a:rPr>
              <a:t>Output goes to 0 as z goes to negative infinity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1614897" y="3722914"/>
            <a:ext cx="111360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75219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87497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>
                <a:latin typeface="Helvetica" charset="0"/>
                <a:ea typeface="Helvetica" charset="0"/>
                <a:cs typeface="Helvetica" charset="0"/>
              </a:rPr>
              <a:t>Quick note on notation:   </a:t>
            </a:r>
            <a:r>
              <a:rPr lang="en-US" sz="3200" dirty="0" err="1">
                <a:latin typeface="Helvetica" charset="0"/>
                <a:ea typeface="Helvetica" charset="0"/>
                <a:cs typeface="Helvetica" charset="0"/>
              </a:rPr>
              <a:t>exp</a:t>
            </a:r>
            <a:r>
              <a:rPr lang="en-US" sz="3200" dirty="0">
                <a:latin typeface="Helvetica" charset="0"/>
                <a:ea typeface="Helvetica" charset="0"/>
                <a:cs typeface="Helvetica" charset="0"/>
              </a:rPr>
              <a:t>(z) = </a:t>
            </a:r>
            <a:r>
              <a:rPr lang="en-US" sz="3200" dirty="0" err="1">
                <a:latin typeface="Helvetica" charset="0"/>
                <a:ea typeface="Helvetica" charset="0"/>
                <a:cs typeface="Helvetica" charset="0"/>
              </a:rPr>
              <a:t>e</a:t>
            </a:r>
            <a:r>
              <a:rPr lang="en-US" sz="3400" baseline="30000" dirty="0" err="1">
                <a:latin typeface="Helvetica" charset="0"/>
                <a:ea typeface="Helvetica" charset="0"/>
                <a:cs typeface="Helvetica" charset="0"/>
              </a:rPr>
              <a:t>z</a:t>
            </a:r>
            <a:endParaRPr lang="en-US" sz="3400" baseline="30000" dirty="0"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5959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Logistic Regression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49" y="1825625"/>
            <a:ext cx="8384721" cy="4874978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A linear classifier like perceptron that defines…</a:t>
            </a:r>
          </a:p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Score: </a:t>
            </a:r>
            <a:r>
              <a:rPr lang="en-US" b="1" dirty="0" err="1">
                <a:latin typeface="Helvetica" charset="0"/>
                <a:ea typeface="Helvetica" charset="0"/>
                <a:cs typeface="Helvetica" charset="0"/>
              </a:rPr>
              <a:t>w</a:t>
            </a:r>
            <a:r>
              <a:rPr lang="en-US" baseline="30000" dirty="0" err="1">
                <a:latin typeface="Helvetica" charset="0"/>
                <a:ea typeface="Helvetica" charset="0"/>
                <a:cs typeface="Helvetica" charset="0"/>
              </a:rPr>
              <a:t>T</a:t>
            </a:r>
            <a:r>
              <a:rPr lang="en-US" b="1" dirty="0" err="1">
                <a:latin typeface="Helvetica" charset="0"/>
                <a:ea typeface="Helvetica" charset="0"/>
                <a:cs typeface="Helvetica" charset="0"/>
              </a:rPr>
              <a:t>x</a:t>
            </a:r>
            <a:r>
              <a:rPr lang="en-US" b="1" baseline="-25000" dirty="0" err="1">
                <a:latin typeface="Helvetica" charset="0"/>
                <a:ea typeface="Helvetica" charset="0"/>
                <a:cs typeface="Helvetica" charset="0"/>
              </a:rPr>
              <a:t>i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   (same as perceptron)</a:t>
            </a:r>
          </a:p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Activation: logistic function  (instead of threshold)</a:t>
            </a:r>
          </a:p>
          <a:p>
            <a:endParaRPr lang="en-US" dirty="0"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This classifier gives you a value between 0 and 1, usually interpreted as the probability that the instance belongs to the positive class.</a:t>
            </a:r>
          </a:p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Final classification usually defined to be the positive class if the probability ≥ 0.5. </a:t>
            </a:r>
          </a:p>
        </p:txBody>
      </p:sp>
    </p:spTree>
    <p:extLst>
      <p:ext uri="{BB962C8B-B14F-4D97-AF65-F5344CB8AC3E}">
        <p14:creationId xmlns:p14="http://schemas.microsoft.com/office/powerpoint/2010/main" val="7574977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Logistic Regression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8025494" cy="4874978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Confusingly: </a:t>
            </a:r>
            <a:br>
              <a:rPr lang="en-US" dirty="0">
                <a:latin typeface="Helvetica" charset="0"/>
                <a:ea typeface="Helvetica" charset="0"/>
                <a:cs typeface="Helvetica" charset="0"/>
              </a:rPr>
            </a:b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This is a method for </a:t>
            </a:r>
            <a:r>
              <a:rPr lang="en-US" i="1" dirty="0">
                <a:latin typeface="Helvetica" charset="0"/>
                <a:ea typeface="Helvetica" charset="0"/>
                <a:cs typeface="Helvetica" charset="0"/>
              </a:rPr>
              <a:t>classification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, not regression.</a:t>
            </a:r>
          </a:p>
          <a:p>
            <a:pPr marL="0" indent="0">
              <a:buNone/>
            </a:pPr>
            <a:endParaRPr lang="en-US" dirty="0"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It is regression in that it is learning a function that outputs continuous values (the logistic function), but you are using those values to predict discrete classes.</a:t>
            </a:r>
          </a:p>
        </p:txBody>
      </p:sp>
    </p:spTree>
    <p:extLst>
      <p:ext uri="{BB962C8B-B14F-4D97-AF65-F5344CB8AC3E}">
        <p14:creationId xmlns:p14="http://schemas.microsoft.com/office/powerpoint/2010/main" val="3881642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19614</TotalTime>
  <Words>1858</Words>
  <Application>Microsoft Macintosh PowerPoint</Application>
  <PresentationFormat>On-screen Show (4:3)</PresentationFormat>
  <Paragraphs>247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9" baseType="lpstr">
      <vt:lpstr>Arial</vt:lpstr>
      <vt:lpstr>Calibri</vt:lpstr>
      <vt:lpstr>Calibri Light</vt:lpstr>
      <vt:lpstr>Helvetica</vt:lpstr>
      <vt:lpstr>Times</vt:lpstr>
      <vt:lpstr>Office Theme</vt:lpstr>
      <vt:lpstr>Logistic Regression</vt:lpstr>
      <vt:lpstr>Linear Classification</vt:lpstr>
      <vt:lpstr>Activation Function</vt:lpstr>
      <vt:lpstr>Activation Function</vt:lpstr>
      <vt:lpstr>Activation Function</vt:lpstr>
      <vt:lpstr>Activation Function</vt:lpstr>
      <vt:lpstr>PowerPoint Presentation</vt:lpstr>
      <vt:lpstr>Logistic Regression</vt:lpstr>
      <vt:lpstr>Logistic Regression</vt:lpstr>
      <vt:lpstr>Logistic Regression</vt:lpstr>
      <vt:lpstr>Learning</vt:lpstr>
      <vt:lpstr>Probability</vt:lpstr>
      <vt:lpstr>Probability</vt:lpstr>
      <vt:lpstr>Probability</vt:lpstr>
      <vt:lpstr>Learning</vt:lpstr>
      <vt:lpstr>Learning</vt:lpstr>
      <vt:lpstr>Learning</vt:lpstr>
      <vt:lpstr>Learning</vt:lpstr>
      <vt:lpstr>Learning</vt:lpstr>
      <vt:lpstr>Learning</vt:lpstr>
      <vt:lpstr>Learning</vt:lpstr>
      <vt:lpstr>Learning</vt:lpstr>
      <vt:lpstr>Learning</vt:lpstr>
      <vt:lpstr>Learning</vt:lpstr>
      <vt:lpstr>Learning</vt:lpstr>
      <vt:lpstr>Learning</vt:lpstr>
      <vt:lpstr>Learning</vt:lpstr>
      <vt:lpstr>Learning</vt:lpstr>
      <vt:lpstr>Learning</vt:lpstr>
      <vt:lpstr>Learning</vt:lpstr>
      <vt:lpstr>Learning</vt:lpstr>
      <vt:lpstr>Prediction</vt:lpstr>
      <vt:lpstr>Other Disciplines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Michael Paul</dc:creator>
  <cp:lastModifiedBy>Abram Handler</cp:lastModifiedBy>
  <cp:revision>1030</cp:revision>
  <cp:lastPrinted>2017-09-17T00:43:11Z</cp:lastPrinted>
  <dcterms:created xsi:type="dcterms:W3CDTF">2016-08-20T00:24:39Z</dcterms:created>
  <dcterms:modified xsi:type="dcterms:W3CDTF">2021-09-27T02:13:32Z</dcterms:modified>
</cp:coreProperties>
</file>